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Bad Script"/>
      <p:regular r:id="rId36"/>
    </p:embeddedFont>
    <p:embeddedFont>
      <p:font typeface="Garamond"/>
      <p:regular r:id="rId37"/>
      <p:bold r:id="rId38"/>
      <p:italic r:id="rId39"/>
      <p:boldItalic r:id="rId40"/>
    </p:embeddedFont>
    <p:embeddedFont>
      <p:font typeface="Arial Narrow"/>
      <p:regular r:id="rId41"/>
      <p:bold r:id="rId42"/>
      <p:italic r:id="rId43"/>
      <p:boldItalic r:id="rId44"/>
    </p:embeddedFont>
    <p:embeddedFont>
      <p:font typeface="Tahoma"/>
      <p:regular r:id="rId45"/>
      <p:bold r:id="rId46"/>
    </p:embeddedFont>
    <p:embeddedFont>
      <p:font typeface="Rambla"/>
      <p:regular r:id="rId47"/>
      <p:bold r:id="rId48"/>
      <p:italic r:id="rId49"/>
      <p:boldItalic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650B1C-2875-474B-BD9B-C9716572C1D0}">
  <a:tblStyle styleId="{9D650B1C-2875-474B-BD9B-C9716572C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boldItalic.fntdata"/><Relationship Id="rId42" Type="http://schemas.openxmlformats.org/officeDocument/2006/relationships/font" Target="fonts/ArialNarrow-bold.fntdata"/><Relationship Id="rId41" Type="http://schemas.openxmlformats.org/officeDocument/2006/relationships/font" Target="fonts/ArialNarrow-regular.fntdata"/><Relationship Id="rId44" Type="http://schemas.openxmlformats.org/officeDocument/2006/relationships/font" Target="fonts/ArialNarrow-boldItalic.fntdata"/><Relationship Id="rId43" Type="http://schemas.openxmlformats.org/officeDocument/2006/relationships/font" Target="fonts/ArialNarrow-italic.fntdata"/><Relationship Id="rId46" Type="http://schemas.openxmlformats.org/officeDocument/2006/relationships/font" Target="fonts/Tahoma-bold.fntdata"/><Relationship Id="rId45" Type="http://schemas.openxmlformats.org/officeDocument/2006/relationships/font" Target="fonts/Tahom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mbla-bold.fntdata"/><Relationship Id="rId47" Type="http://schemas.openxmlformats.org/officeDocument/2006/relationships/font" Target="fonts/Rambla-regular.fntdata"/><Relationship Id="rId49" Type="http://schemas.openxmlformats.org/officeDocument/2006/relationships/font" Target="fonts/Rambl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Garamond-regular.fntdata"/><Relationship Id="rId36" Type="http://schemas.openxmlformats.org/officeDocument/2006/relationships/font" Target="fonts/BadScript-regular.fntdata"/><Relationship Id="rId39" Type="http://schemas.openxmlformats.org/officeDocument/2006/relationships/font" Target="fonts/Garamond-italic.fntdata"/><Relationship Id="rId38" Type="http://schemas.openxmlformats.org/officeDocument/2006/relationships/font" Target="fonts/Garamon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regular.fntdata"/><Relationship Id="rId50" Type="http://schemas.openxmlformats.org/officeDocument/2006/relationships/font" Target="fonts/Rambla-boldItalic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288817" y="685794"/>
            <a:ext cx="6281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790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288817" y="685794"/>
            <a:ext cx="62811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790" y="4343382"/>
            <a:ext cx="5486386" cy="4114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288817" y="685794"/>
            <a:ext cx="6281032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">
  <p:cSld name="Title Slid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3608913" y="1870074"/>
            <a:ext cx="1585641" cy="11630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58" name="Shape 58"/>
          <p:cNvSpPr txBox="1"/>
          <p:nvPr>
            <p:ph type="ctrTitle"/>
          </p:nvPr>
        </p:nvSpPr>
        <p:spPr>
          <a:xfrm>
            <a:off x="500688" y="319207"/>
            <a:ext cx="8142623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200"/>
              <a:buNone/>
              <a:defRPr sz="1500"/>
            </a:lvl2pPr>
            <a:lvl3pPr indent="0" lvl="2">
              <a:spcBef>
                <a:spcPts val="0"/>
              </a:spcBef>
              <a:buSzPts val="1200"/>
              <a:buNone/>
              <a:defRPr sz="1500"/>
            </a:lvl3pPr>
            <a:lvl4pPr indent="0" lvl="3">
              <a:spcBef>
                <a:spcPts val="0"/>
              </a:spcBef>
              <a:buSzPts val="1200"/>
              <a:buNone/>
              <a:defRPr sz="1500"/>
            </a:lvl4pPr>
            <a:lvl5pPr indent="0" lvl="4">
              <a:spcBef>
                <a:spcPts val="0"/>
              </a:spcBef>
              <a:buSzPts val="1200"/>
              <a:buNone/>
              <a:defRPr sz="1500"/>
            </a:lvl5pPr>
            <a:lvl6pPr indent="0" lvl="5">
              <a:spcBef>
                <a:spcPts val="0"/>
              </a:spcBef>
              <a:buSzPts val="1200"/>
              <a:buNone/>
              <a:defRPr sz="1500"/>
            </a:lvl6pPr>
            <a:lvl7pPr indent="0" lvl="6">
              <a:spcBef>
                <a:spcPts val="0"/>
              </a:spcBef>
              <a:buSzPts val="1200"/>
              <a:buNone/>
              <a:defRPr sz="1500"/>
            </a:lvl7pPr>
            <a:lvl8pPr indent="0" lvl="7">
              <a:spcBef>
                <a:spcPts val="0"/>
              </a:spcBef>
              <a:buSzPts val="1200"/>
              <a:buNone/>
              <a:defRPr sz="1500"/>
            </a:lvl8pPr>
            <a:lvl9pPr indent="0" lvl="8">
              <a:spcBef>
                <a:spcPts val="0"/>
              </a:spcBef>
              <a:buSzPts val="1200"/>
              <a:buNone/>
              <a:defRPr sz="1500"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1517638" y="3502461"/>
            <a:ext cx="6108723" cy="69546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1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0" lvl="1" marL="381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762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130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511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892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273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641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022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5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200"/>
              <a:buNone/>
              <a:defRPr sz="1500"/>
            </a:lvl2pPr>
            <a:lvl3pPr indent="0" lvl="2">
              <a:spcBef>
                <a:spcPts val="0"/>
              </a:spcBef>
              <a:buSzPts val="1200"/>
              <a:buNone/>
              <a:defRPr sz="1500"/>
            </a:lvl3pPr>
            <a:lvl4pPr indent="0" lvl="3">
              <a:spcBef>
                <a:spcPts val="0"/>
              </a:spcBef>
              <a:buSzPts val="1200"/>
              <a:buNone/>
              <a:defRPr sz="1500"/>
            </a:lvl4pPr>
            <a:lvl5pPr indent="0" lvl="4">
              <a:spcBef>
                <a:spcPts val="0"/>
              </a:spcBef>
              <a:buSzPts val="1200"/>
              <a:buNone/>
              <a:defRPr sz="1500"/>
            </a:lvl5pPr>
            <a:lvl6pPr indent="0" lvl="5">
              <a:spcBef>
                <a:spcPts val="0"/>
              </a:spcBef>
              <a:buSzPts val="1200"/>
              <a:buNone/>
              <a:defRPr sz="1500"/>
            </a:lvl6pPr>
            <a:lvl7pPr indent="0" lvl="6">
              <a:spcBef>
                <a:spcPts val="0"/>
              </a:spcBef>
              <a:buSzPts val="1200"/>
              <a:buNone/>
              <a:defRPr sz="1500"/>
            </a:lvl7pPr>
            <a:lvl8pPr indent="0" lvl="7">
              <a:spcBef>
                <a:spcPts val="0"/>
              </a:spcBef>
              <a:buSzPts val="1200"/>
              <a:buNone/>
              <a:defRPr sz="1500"/>
            </a:lvl8pPr>
            <a:lvl9pPr indent="0" lvl="8">
              <a:spcBef>
                <a:spcPts val="0"/>
              </a:spcBef>
              <a:buSzPts val="1200"/>
              <a:buNone/>
              <a:defRPr sz="15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91643" y="927158"/>
            <a:ext cx="8160713" cy="3593306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762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130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511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892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273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641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022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5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200"/>
              <a:buNone/>
              <a:defRPr sz="1500"/>
            </a:lvl2pPr>
            <a:lvl3pPr indent="0" lvl="2">
              <a:spcBef>
                <a:spcPts val="0"/>
              </a:spcBef>
              <a:buSzPts val="1200"/>
              <a:buNone/>
              <a:defRPr sz="1500"/>
            </a:lvl3pPr>
            <a:lvl4pPr indent="0" lvl="3">
              <a:spcBef>
                <a:spcPts val="0"/>
              </a:spcBef>
              <a:buSzPts val="1200"/>
              <a:buNone/>
              <a:defRPr sz="1500"/>
            </a:lvl4pPr>
            <a:lvl5pPr indent="0" lvl="4">
              <a:spcBef>
                <a:spcPts val="0"/>
              </a:spcBef>
              <a:buSzPts val="1200"/>
              <a:buNone/>
              <a:defRPr sz="1500"/>
            </a:lvl5pPr>
            <a:lvl6pPr indent="0" lvl="5">
              <a:spcBef>
                <a:spcPts val="0"/>
              </a:spcBef>
              <a:buSzPts val="1200"/>
              <a:buNone/>
              <a:defRPr sz="1500"/>
            </a:lvl6pPr>
            <a:lvl7pPr indent="0" lvl="6">
              <a:spcBef>
                <a:spcPts val="0"/>
              </a:spcBef>
              <a:buSzPts val="1200"/>
              <a:buNone/>
              <a:defRPr sz="1500"/>
            </a:lvl7pPr>
            <a:lvl8pPr indent="0" lvl="7">
              <a:spcBef>
                <a:spcPts val="0"/>
              </a:spcBef>
              <a:buSzPts val="1200"/>
              <a:buNone/>
              <a:defRPr sz="1500"/>
            </a:lvl8pPr>
            <a:lvl9pPr indent="0" lvl="8">
              <a:spcBef>
                <a:spcPts val="0"/>
              </a:spcBef>
              <a:buSzPts val="1200"/>
              <a:buNone/>
              <a:defRPr sz="1500"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5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460500" y="142875"/>
            <a:ext cx="6214040" cy="48577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5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200"/>
              <a:buNone/>
              <a:defRPr sz="1500"/>
            </a:lvl2pPr>
            <a:lvl3pPr indent="0" lvl="2">
              <a:spcBef>
                <a:spcPts val="0"/>
              </a:spcBef>
              <a:buSzPts val="1200"/>
              <a:buNone/>
              <a:defRPr sz="1500"/>
            </a:lvl3pPr>
            <a:lvl4pPr indent="0" lvl="3">
              <a:spcBef>
                <a:spcPts val="0"/>
              </a:spcBef>
              <a:buSzPts val="1200"/>
              <a:buNone/>
              <a:defRPr sz="1500"/>
            </a:lvl4pPr>
            <a:lvl5pPr indent="0" lvl="4">
              <a:spcBef>
                <a:spcPts val="0"/>
              </a:spcBef>
              <a:buSzPts val="1200"/>
              <a:buNone/>
              <a:defRPr sz="1500"/>
            </a:lvl5pPr>
            <a:lvl6pPr indent="0" lvl="5">
              <a:spcBef>
                <a:spcPts val="0"/>
              </a:spcBef>
              <a:buSzPts val="1200"/>
              <a:buNone/>
              <a:defRPr sz="1500"/>
            </a:lvl6pPr>
            <a:lvl7pPr indent="0" lvl="6">
              <a:spcBef>
                <a:spcPts val="0"/>
              </a:spcBef>
              <a:buSzPts val="1200"/>
              <a:buNone/>
              <a:defRPr sz="1500"/>
            </a:lvl7pPr>
            <a:lvl8pPr indent="0" lvl="7">
              <a:spcBef>
                <a:spcPts val="0"/>
              </a:spcBef>
              <a:buSzPts val="1200"/>
              <a:buNone/>
              <a:defRPr sz="1500"/>
            </a:lvl8pPr>
            <a:lvl9pPr indent="0" lvl="8">
              <a:spcBef>
                <a:spcPts val="0"/>
              </a:spcBef>
              <a:buSzPts val="1200"/>
              <a:buNone/>
              <a:defRPr sz="15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762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130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511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892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273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641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022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762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130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511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892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273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641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022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500">
                <a:solidFill>
                  <a:srgbClr val="888888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1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1200"/>
              <a:buNone/>
              <a:defRPr sz="1500"/>
            </a:lvl2pPr>
            <a:lvl3pPr indent="0" lvl="2">
              <a:spcBef>
                <a:spcPts val="0"/>
              </a:spcBef>
              <a:buSzPts val="1200"/>
              <a:buNone/>
              <a:defRPr sz="1500"/>
            </a:lvl3pPr>
            <a:lvl4pPr indent="0" lvl="3">
              <a:spcBef>
                <a:spcPts val="0"/>
              </a:spcBef>
              <a:buSzPts val="1200"/>
              <a:buNone/>
              <a:defRPr sz="1500"/>
            </a:lvl4pPr>
            <a:lvl5pPr indent="0" lvl="4">
              <a:spcBef>
                <a:spcPts val="0"/>
              </a:spcBef>
              <a:buSzPts val="1200"/>
              <a:buNone/>
              <a:defRPr sz="1500"/>
            </a:lvl5pPr>
            <a:lvl6pPr indent="0" lvl="5">
              <a:spcBef>
                <a:spcPts val="0"/>
              </a:spcBef>
              <a:buSzPts val="1200"/>
              <a:buNone/>
              <a:defRPr sz="1500"/>
            </a:lvl6pPr>
            <a:lvl7pPr indent="0" lvl="6">
              <a:spcBef>
                <a:spcPts val="0"/>
              </a:spcBef>
              <a:buSzPts val="1200"/>
              <a:buNone/>
              <a:defRPr sz="1500"/>
            </a:lvl7pPr>
            <a:lvl8pPr indent="0" lvl="7">
              <a:spcBef>
                <a:spcPts val="0"/>
              </a:spcBef>
              <a:buSzPts val="1200"/>
              <a:buNone/>
              <a:defRPr sz="1500"/>
            </a:lvl8pPr>
            <a:lvl9pPr indent="0" lvl="8">
              <a:spcBef>
                <a:spcPts val="0"/>
              </a:spcBef>
              <a:buSzPts val="1200"/>
              <a:buNone/>
              <a:defRPr sz="15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1643" y="927158"/>
            <a:ext cx="8160713" cy="3593306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81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7620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1130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511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892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22733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641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302260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ctr">
              <a:spcBef>
                <a:spcPts val="0"/>
              </a:spcBef>
              <a:buSzPts val="1200"/>
              <a:buNone/>
              <a:defRPr b="0" i="0" sz="15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rIns="75575" wrap="square" tIns="75575"/>
          <a:lstStyle>
            <a:lvl1pPr indent="0" lvl="0" marL="0" marR="0" rtl="0" algn="l">
              <a:spcBef>
                <a:spcPts val="0"/>
              </a:spcBef>
              <a:buSzPts val="1200"/>
              <a:buNone/>
              <a:defRPr b="0" i="0" sz="1500" u="none" cap="none" strike="noStrike">
                <a:solidFill>
                  <a:srgbClr val="888888"/>
                </a:solidFill>
              </a:defRPr>
            </a:lvl1pPr>
            <a:lvl2pPr indent="0" lvl="1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SzPts val="1200"/>
              <a:buNone/>
              <a:defRPr b="0" i="0" sz="1500" u="none" cap="none" strike="noStrike"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GB" sz="1500" u="none" cap="none" strike="noStrike">
                <a:solidFill>
                  <a:srgbClr val="888888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42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5.jpg"/><Relationship Id="rId10" Type="http://schemas.openxmlformats.org/officeDocument/2006/relationships/image" Target="../media/image26.png"/><Relationship Id="rId9" Type="http://schemas.openxmlformats.org/officeDocument/2006/relationships/image" Target="../media/image33.png"/><Relationship Id="rId5" Type="http://schemas.openxmlformats.org/officeDocument/2006/relationships/image" Target="../media/image22.jpg"/><Relationship Id="rId6" Type="http://schemas.openxmlformats.org/officeDocument/2006/relationships/image" Target="../media/image24.jpg"/><Relationship Id="rId7" Type="http://schemas.openxmlformats.org/officeDocument/2006/relationships/image" Target="../media/image46.jpg"/><Relationship Id="rId8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5" Type="http://schemas.openxmlformats.org/officeDocument/2006/relationships/image" Target="../media/image61.jpg"/><Relationship Id="rId6" Type="http://schemas.openxmlformats.org/officeDocument/2006/relationships/image" Target="../media/image36.jpg"/><Relationship Id="rId7" Type="http://schemas.openxmlformats.org/officeDocument/2006/relationships/hyperlink" Target="http://nlp.stanford.edu/projects/glove/" TargetMode="External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7.png"/><Relationship Id="rId22" Type="http://schemas.openxmlformats.org/officeDocument/2006/relationships/image" Target="../media/image57.png"/><Relationship Id="rId21" Type="http://schemas.openxmlformats.org/officeDocument/2006/relationships/image" Target="../media/image60.png"/><Relationship Id="rId24" Type="http://schemas.openxmlformats.org/officeDocument/2006/relationships/image" Target="../media/image63.png"/><Relationship Id="rId23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26" Type="http://schemas.openxmlformats.org/officeDocument/2006/relationships/image" Target="../media/image64.png"/><Relationship Id="rId25" Type="http://schemas.openxmlformats.org/officeDocument/2006/relationships/image" Target="../media/image56.png"/><Relationship Id="rId28" Type="http://schemas.openxmlformats.org/officeDocument/2006/relationships/image" Target="../media/image86.png"/><Relationship Id="rId27" Type="http://schemas.openxmlformats.org/officeDocument/2006/relationships/image" Target="../media/image6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Relationship Id="rId8" Type="http://schemas.openxmlformats.org/officeDocument/2006/relationships/image" Target="../media/image41.png"/><Relationship Id="rId11" Type="http://schemas.openxmlformats.org/officeDocument/2006/relationships/image" Target="../media/image47.png"/><Relationship Id="rId10" Type="http://schemas.openxmlformats.org/officeDocument/2006/relationships/image" Target="../media/image44.png"/><Relationship Id="rId13" Type="http://schemas.openxmlformats.org/officeDocument/2006/relationships/image" Target="../media/image53.png"/><Relationship Id="rId12" Type="http://schemas.openxmlformats.org/officeDocument/2006/relationships/image" Target="../media/image45.png"/><Relationship Id="rId15" Type="http://schemas.openxmlformats.org/officeDocument/2006/relationships/image" Target="../media/image49.png"/><Relationship Id="rId14" Type="http://schemas.openxmlformats.org/officeDocument/2006/relationships/image" Target="../media/image51.png"/><Relationship Id="rId17" Type="http://schemas.openxmlformats.org/officeDocument/2006/relationships/image" Target="../media/image55.png"/><Relationship Id="rId16" Type="http://schemas.openxmlformats.org/officeDocument/2006/relationships/image" Target="../media/image52.png"/><Relationship Id="rId19" Type="http://schemas.openxmlformats.org/officeDocument/2006/relationships/image" Target="../media/image59.png"/><Relationship Id="rId18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jpg"/><Relationship Id="rId4" Type="http://schemas.openxmlformats.org/officeDocument/2006/relationships/image" Target="../media/image76.jpg"/><Relationship Id="rId5" Type="http://schemas.openxmlformats.org/officeDocument/2006/relationships/image" Target="../media/image6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9" Type="http://schemas.openxmlformats.org/officeDocument/2006/relationships/image" Target="../media/image85.png"/><Relationship Id="rId5" Type="http://schemas.openxmlformats.org/officeDocument/2006/relationships/image" Target="../media/image70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Relationship Id="rId11" Type="http://schemas.openxmlformats.org/officeDocument/2006/relationships/image" Target="../media/image78.png"/><Relationship Id="rId10" Type="http://schemas.openxmlformats.org/officeDocument/2006/relationships/image" Target="../media/image73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25.jpg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1155711" y="355732"/>
            <a:ext cx="6690591" cy="1270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30450">
            <a:noAutofit/>
          </a:bodyPr>
          <a:lstStyle/>
          <a:p>
            <a:pPr indent="0" lvl="0" marL="12700" marR="0" rtl="0" algn="ctr">
              <a:lnSpc>
                <a:spcPct val="119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Lucida Sans"/>
                <a:ea typeface="Lucida Sans"/>
                <a:cs typeface="Lucida Sans"/>
                <a:sym typeface="Lucida Sans"/>
              </a:rPr>
              <a:t>Natural Language Processing  with Deep Learning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buNone/>
            </a:pPr>
            <a:r>
              <a:rPr b="1" lang="en-GB" sz="3200">
                <a:latin typeface="Lucida Sans"/>
                <a:ea typeface="Lucida Sans"/>
                <a:cs typeface="Lucida Sans"/>
                <a:sym typeface="Lucida Sans"/>
              </a:rPr>
              <a:t>CS224N/Ling284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1517638" y="3502461"/>
            <a:ext cx="6108723" cy="695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950">
            <a:noAutofit/>
          </a:bodyPr>
          <a:lstStyle/>
          <a:p>
            <a:pPr indent="-1270000" lvl="0" marL="1282700" marR="0" rtl="0" algn="l">
              <a:lnSpc>
                <a:spcPct val="131900"/>
              </a:lnSpc>
              <a:spcBef>
                <a:spcPts val="0"/>
              </a:spcBef>
              <a:buNone/>
            </a:pPr>
            <a:r>
              <a:rPr b="1" i="0" lang="en-GB" sz="21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Christopher Manning </a:t>
            </a:r>
            <a:r>
              <a:rPr b="0" i="0" lang="en-GB" sz="2100" u="none" cap="none" strike="noStrik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and Richard Socher  Lecture 1: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500688" y="319207"/>
            <a:ext cx="5928014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Machine Learning vs. Deep Learning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2518398" y="939537"/>
            <a:ext cx="3771322" cy="1142579"/>
          </a:xfrm>
          <a:custGeom>
            <a:pathLst>
              <a:path extrusionOk="0" h="120000" w="120000">
                <a:moveTo>
                  <a:pt x="119956" y="0"/>
                </a:moveTo>
                <a:lnTo>
                  <a:pt x="38" y="0"/>
                </a:lnTo>
                <a:lnTo>
                  <a:pt x="0" y="91"/>
                </a:lnTo>
                <a:lnTo>
                  <a:pt x="0" y="119904"/>
                </a:lnTo>
                <a:lnTo>
                  <a:pt x="38" y="119996"/>
                </a:lnTo>
                <a:lnTo>
                  <a:pt x="119956" y="119996"/>
                </a:lnTo>
                <a:lnTo>
                  <a:pt x="119994" y="119904"/>
                </a:lnTo>
                <a:lnTo>
                  <a:pt x="119994" y="91"/>
                </a:lnTo>
                <a:lnTo>
                  <a:pt x="119956" y="0"/>
                </a:lnTo>
                <a:close/>
              </a:path>
            </a:pathLst>
          </a:custGeom>
          <a:solidFill>
            <a:srgbClr val="E6E6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93" name="Shape 193"/>
          <p:cNvSpPr/>
          <p:nvPr/>
        </p:nvSpPr>
        <p:spPr>
          <a:xfrm>
            <a:off x="2518398" y="939537"/>
            <a:ext cx="3771322" cy="1142579"/>
          </a:xfrm>
          <a:custGeom>
            <a:pathLst>
              <a:path extrusionOk="0" h="120000" w="120000">
                <a:moveTo>
                  <a:pt x="0" y="205"/>
                </a:moveTo>
                <a:lnTo>
                  <a:pt x="0" y="91"/>
                </a:lnTo>
                <a:lnTo>
                  <a:pt x="38" y="0"/>
                </a:lnTo>
                <a:lnTo>
                  <a:pt x="85" y="0"/>
                </a:lnTo>
                <a:lnTo>
                  <a:pt x="119909" y="0"/>
                </a:lnTo>
                <a:lnTo>
                  <a:pt x="119956" y="0"/>
                </a:lnTo>
                <a:lnTo>
                  <a:pt x="119994" y="91"/>
                </a:lnTo>
                <a:lnTo>
                  <a:pt x="119994" y="205"/>
                </a:lnTo>
                <a:lnTo>
                  <a:pt x="119994" y="119791"/>
                </a:lnTo>
                <a:lnTo>
                  <a:pt x="119994" y="119905"/>
                </a:lnTo>
                <a:lnTo>
                  <a:pt x="119956" y="119996"/>
                </a:lnTo>
                <a:lnTo>
                  <a:pt x="119909" y="119996"/>
                </a:lnTo>
                <a:lnTo>
                  <a:pt x="85" y="119996"/>
                </a:lnTo>
                <a:lnTo>
                  <a:pt x="38" y="119996"/>
                </a:lnTo>
                <a:lnTo>
                  <a:pt x="0" y="119905"/>
                </a:lnTo>
                <a:lnTo>
                  <a:pt x="0" y="119791"/>
                </a:lnTo>
                <a:lnTo>
                  <a:pt x="0" y="205"/>
                </a:lnTo>
                <a:close/>
              </a:path>
            </a:pathLst>
          </a:custGeom>
          <a:noFill/>
          <a:ln cap="flat" cmpd="sng" w="10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94" name="Shape 194"/>
          <p:cNvSpPr txBox="1"/>
          <p:nvPr/>
        </p:nvSpPr>
        <p:spPr>
          <a:xfrm>
            <a:off x="2639129" y="1370632"/>
            <a:ext cx="3530023" cy="25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Machine Learning in Practice</a:t>
            </a:r>
          </a:p>
        </p:txBody>
      </p:sp>
      <p:sp>
        <p:nvSpPr>
          <p:cNvPr id="195" name="Shape 195"/>
          <p:cNvSpPr/>
          <p:nvPr/>
        </p:nvSpPr>
        <p:spPr>
          <a:xfrm>
            <a:off x="1920990" y="2571750"/>
            <a:ext cx="3621809" cy="1142579"/>
          </a:xfrm>
          <a:custGeom>
            <a:pathLst>
              <a:path extrusionOk="0" h="120000" w="120000">
                <a:moveTo>
                  <a:pt x="119959" y="0"/>
                </a:moveTo>
                <a:lnTo>
                  <a:pt x="39" y="0"/>
                </a:lnTo>
                <a:lnTo>
                  <a:pt x="0" y="91"/>
                </a:lnTo>
                <a:lnTo>
                  <a:pt x="0" y="119904"/>
                </a:lnTo>
                <a:lnTo>
                  <a:pt x="39" y="119996"/>
                </a:lnTo>
                <a:lnTo>
                  <a:pt x="119959" y="119996"/>
                </a:lnTo>
                <a:lnTo>
                  <a:pt x="119999" y="119904"/>
                </a:lnTo>
                <a:lnTo>
                  <a:pt x="119999" y="91"/>
                </a:lnTo>
                <a:lnTo>
                  <a:pt x="119959" y="0"/>
                </a:lnTo>
                <a:close/>
              </a:path>
            </a:pathLst>
          </a:custGeom>
          <a:solidFill>
            <a:srgbClr val="E6E6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96" name="Shape 196"/>
          <p:cNvSpPr/>
          <p:nvPr/>
        </p:nvSpPr>
        <p:spPr>
          <a:xfrm>
            <a:off x="1920990" y="2571750"/>
            <a:ext cx="3621809" cy="1142579"/>
          </a:xfrm>
          <a:custGeom>
            <a:pathLst>
              <a:path extrusionOk="0" h="120000" w="120000">
                <a:moveTo>
                  <a:pt x="0" y="205"/>
                </a:moveTo>
                <a:lnTo>
                  <a:pt x="0" y="91"/>
                </a:lnTo>
                <a:lnTo>
                  <a:pt x="39" y="0"/>
                </a:lnTo>
                <a:lnTo>
                  <a:pt x="88" y="0"/>
                </a:lnTo>
                <a:lnTo>
                  <a:pt x="119911" y="0"/>
                </a:lnTo>
                <a:lnTo>
                  <a:pt x="119960" y="0"/>
                </a:lnTo>
                <a:lnTo>
                  <a:pt x="119999" y="91"/>
                </a:lnTo>
                <a:lnTo>
                  <a:pt x="119999" y="205"/>
                </a:lnTo>
                <a:lnTo>
                  <a:pt x="119999" y="119791"/>
                </a:lnTo>
                <a:lnTo>
                  <a:pt x="119999" y="119904"/>
                </a:lnTo>
                <a:lnTo>
                  <a:pt x="119960" y="119996"/>
                </a:lnTo>
                <a:lnTo>
                  <a:pt x="119911" y="119996"/>
                </a:lnTo>
                <a:lnTo>
                  <a:pt x="88" y="119996"/>
                </a:lnTo>
                <a:lnTo>
                  <a:pt x="39" y="119996"/>
                </a:lnTo>
                <a:lnTo>
                  <a:pt x="0" y="119904"/>
                </a:lnTo>
                <a:lnTo>
                  <a:pt x="0" y="119791"/>
                </a:lnTo>
                <a:lnTo>
                  <a:pt x="0" y="205"/>
                </a:lnTo>
                <a:close/>
              </a:path>
            </a:pathLst>
          </a:custGeom>
          <a:noFill/>
          <a:ln cap="flat" cmpd="sng" w="10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97" name="Shape 197"/>
          <p:cNvSpPr txBox="1"/>
          <p:nvPr/>
        </p:nvSpPr>
        <p:spPr>
          <a:xfrm>
            <a:off x="2193925" y="2783212"/>
            <a:ext cx="3076286" cy="696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33075">
            <a:noAutofit/>
          </a:bodyPr>
          <a:lstStyle/>
          <a:p>
            <a:pPr indent="0" lvl="0" marL="12700" marR="0" rtl="0" algn="l">
              <a:lnSpc>
                <a:spcPct val="92900"/>
              </a:lnSpc>
              <a:spcBef>
                <a:spcPts val="0"/>
              </a:spcBef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Describing your data with  features a computer can  understand</a:t>
            </a:r>
          </a:p>
        </p:txBody>
      </p:sp>
      <p:sp>
        <p:nvSpPr>
          <p:cNvPr id="198" name="Shape 198"/>
          <p:cNvSpPr/>
          <p:nvPr/>
        </p:nvSpPr>
        <p:spPr>
          <a:xfrm>
            <a:off x="5766815" y="2572590"/>
            <a:ext cx="1306945" cy="1141319"/>
          </a:xfrm>
          <a:custGeom>
            <a:pathLst>
              <a:path extrusionOk="0" h="120000" w="120000">
                <a:moveTo>
                  <a:pt x="0" y="119999"/>
                </a:moveTo>
                <a:lnTo>
                  <a:pt x="119990" y="119999"/>
                </a:lnTo>
                <a:lnTo>
                  <a:pt x="119990" y="0"/>
                </a:lnTo>
                <a:lnTo>
                  <a:pt x="0" y="0"/>
                </a:lnTo>
                <a:lnTo>
                  <a:pt x="0" y="119999"/>
                </a:lnTo>
                <a:close/>
              </a:path>
            </a:pathLst>
          </a:custGeom>
          <a:solidFill>
            <a:srgbClr val="E6E6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99" name="Shape 199"/>
          <p:cNvSpPr/>
          <p:nvPr/>
        </p:nvSpPr>
        <p:spPr>
          <a:xfrm>
            <a:off x="5767243" y="2572170"/>
            <a:ext cx="1306368" cy="0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65" y="0"/>
                </a:lnTo>
              </a:path>
            </a:pathLst>
          </a:custGeom>
          <a:noFill/>
          <a:ln cap="flat" cmpd="sng" w="9525">
            <a:solidFill>
              <a:srgbClr val="E6E6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0" name="Shape 200"/>
          <p:cNvSpPr/>
          <p:nvPr/>
        </p:nvSpPr>
        <p:spPr>
          <a:xfrm>
            <a:off x="5766815" y="2571750"/>
            <a:ext cx="1306945" cy="1142579"/>
          </a:xfrm>
          <a:custGeom>
            <a:pathLst>
              <a:path extrusionOk="0" h="120000" w="120000">
                <a:moveTo>
                  <a:pt x="0" y="170"/>
                </a:moveTo>
                <a:lnTo>
                  <a:pt x="0" y="76"/>
                </a:lnTo>
                <a:lnTo>
                  <a:pt x="91" y="0"/>
                </a:lnTo>
                <a:lnTo>
                  <a:pt x="205" y="0"/>
                </a:lnTo>
                <a:lnTo>
                  <a:pt x="119784" y="0"/>
                </a:lnTo>
                <a:lnTo>
                  <a:pt x="119898" y="0"/>
                </a:lnTo>
                <a:lnTo>
                  <a:pt x="119989" y="76"/>
                </a:lnTo>
                <a:lnTo>
                  <a:pt x="119989" y="170"/>
                </a:lnTo>
                <a:lnTo>
                  <a:pt x="119989" y="119825"/>
                </a:lnTo>
                <a:lnTo>
                  <a:pt x="119989" y="119920"/>
                </a:lnTo>
                <a:lnTo>
                  <a:pt x="119898" y="119996"/>
                </a:lnTo>
                <a:lnTo>
                  <a:pt x="119784" y="119996"/>
                </a:lnTo>
                <a:lnTo>
                  <a:pt x="205" y="119996"/>
                </a:lnTo>
                <a:lnTo>
                  <a:pt x="91" y="119996"/>
                </a:lnTo>
                <a:lnTo>
                  <a:pt x="0" y="119920"/>
                </a:lnTo>
                <a:lnTo>
                  <a:pt x="0" y="119825"/>
                </a:lnTo>
                <a:lnTo>
                  <a:pt x="0" y="170"/>
                </a:lnTo>
                <a:close/>
              </a:path>
            </a:pathLst>
          </a:custGeom>
          <a:noFill/>
          <a:ln cap="flat" cmpd="sng" w="10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1" name="Shape 201"/>
          <p:cNvSpPr txBox="1"/>
          <p:nvPr/>
        </p:nvSpPr>
        <p:spPr>
          <a:xfrm>
            <a:off x="5849216" y="2893738"/>
            <a:ext cx="1142423" cy="474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40400">
            <a:noAutofit/>
          </a:bodyPr>
          <a:lstStyle/>
          <a:p>
            <a:pPr indent="0" lvl="0" marL="12700" marR="0" rtl="0" algn="l">
              <a:lnSpc>
                <a:spcPct val="110638"/>
              </a:lnSpc>
              <a:spcBef>
                <a:spcPts val="0"/>
              </a:spcBef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Learning  algorithm</a:t>
            </a:r>
          </a:p>
        </p:txBody>
      </p:sp>
      <p:sp>
        <p:nvSpPr>
          <p:cNvPr id="202" name="Shape 202"/>
          <p:cNvSpPr/>
          <p:nvPr/>
        </p:nvSpPr>
        <p:spPr>
          <a:xfrm>
            <a:off x="1862663" y="2056282"/>
            <a:ext cx="711970" cy="57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3" name="Shape 203"/>
          <p:cNvSpPr/>
          <p:nvPr/>
        </p:nvSpPr>
        <p:spPr>
          <a:xfrm>
            <a:off x="1920987" y="2082083"/>
            <a:ext cx="597477" cy="489977"/>
          </a:xfrm>
          <a:custGeom>
            <a:pathLst>
              <a:path extrusionOk="0" h="120000" w="120000">
                <a:moveTo>
                  <a:pt x="119986" y="0"/>
                </a:moveTo>
                <a:lnTo>
                  <a:pt x="0" y="119923"/>
                </a:lnTo>
              </a:path>
            </a:pathLst>
          </a:custGeom>
          <a:noFill/>
          <a:ln cap="flat" cmpd="sng" w="27150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4" name="Shape 204"/>
          <p:cNvSpPr/>
          <p:nvPr/>
        </p:nvSpPr>
        <p:spPr>
          <a:xfrm>
            <a:off x="6196064" y="2056280"/>
            <a:ext cx="935182" cy="5995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5" name="Shape 205"/>
          <p:cNvSpPr/>
          <p:nvPr/>
        </p:nvSpPr>
        <p:spPr>
          <a:xfrm>
            <a:off x="6252221" y="2082083"/>
            <a:ext cx="821459" cy="516871"/>
          </a:xfrm>
          <a:custGeom>
            <a:pathLst>
              <a:path extrusionOk="0" h="120000" w="120000">
                <a:moveTo>
                  <a:pt x="0" y="0"/>
                </a:moveTo>
                <a:lnTo>
                  <a:pt x="119997" y="119998"/>
                </a:lnTo>
              </a:path>
            </a:pathLst>
          </a:custGeom>
          <a:noFill/>
          <a:ln cap="flat" cmpd="sng" w="27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6" name="Shape 206"/>
          <p:cNvSpPr/>
          <p:nvPr/>
        </p:nvSpPr>
        <p:spPr>
          <a:xfrm>
            <a:off x="1901154" y="3804397"/>
            <a:ext cx="3698390" cy="34738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7" name="Shape 207"/>
          <p:cNvSpPr/>
          <p:nvPr/>
        </p:nvSpPr>
        <p:spPr>
          <a:xfrm>
            <a:off x="1958328" y="3823115"/>
            <a:ext cx="3584864" cy="272303"/>
          </a:xfrm>
          <a:custGeom>
            <a:pathLst>
              <a:path extrusionOk="0" h="120000" w="120000">
                <a:moveTo>
                  <a:pt x="119986" y="0"/>
                </a:moveTo>
                <a:lnTo>
                  <a:pt x="119904" y="23331"/>
                </a:lnTo>
                <a:lnTo>
                  <a:pt x="119681" y="42384"/>
                </a:lnTo>
                <a:lnTo>
                  <a:pt x="119350" y="55230"/>
                </a:lnTo>
                <a:lnTo>
                  <a:pt x="118945" y="59940"/>
                </a:lnTo>
                <a:lnTo>
                  <a:pt x="61034" y="59940"/>
                </a:lnTo>
                <a:lnTo>
                  <a:pt x="60629" y="64651"/>
                </a:lnTo>
                <a:lnTo>
                  <a:pt x="60298" y="77497"/>
                </a:lnTo>
                <a:lnTo>
                  <a:pt x="60075" y="96550"/>
                </a:lnTo>
                <a:lnTo>
                  <a:pt x="59993" y="119882"/>
                </a:lnTo>
                <a:lnTo>
                  <a:pt x="59911" y="96550"/>
                </a:lnTo>
                <a:lnTo>
                  <a:pt x="59688" y="77497"/>
                </a:lnTo>
                <a:lnTo>
                  <a:pt x="59357" y="64651"/>
                </a:lnTo>
                <a:lnTo>
                  <a:pt x="58951" y="59940"/>
                </a:lnTo>
                <a:lnTo>
                  <a:pt x="1041" y="59940"/>
                </a:lnTo>
                <a:lnTo>
                  <a:pt x="636" y="55230"/>
                </a:lnTo>
                <a:lnTo>
                  <a:pt x="305" y="42384"/>
                </a:lnTo>
                <a:lnTo>
                  <a:pt x="81" y="23331"/>
                </a:lnTo>
                <a:lnTo>
                  <a:pt x="0" y="0"/>
                </a:lnTo>
              </a:path>
            </a:pathLst>
          </a:custGeom>
          <a:noFill/>
          <a:ln cap="flat" cmpd="sng" w="27150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08" name="Shape 208"/>
          <p:cNvSpPr txBox="1"/>
          <p:nvPr/>
        </p:nvSpPr>
        <p:spPr>
          <a:xfrm>
            <a:off x="2110358" y="4111353"/>
            <a:ext cx="2829214" cy="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525">
            <a:noAutofit/>
          </a:bodyPr>
          <a:lstStyle/>
          <a:p>
            <a:pPr indent="0" lvl="0" marL="12700" marR="0" rtl="0" algn="l">
              <a:lnSpc>
                <a:spcPct val="101000"/>
              </a:lnSpc>
              <a:spcBef>
                <a:spcPts val="0"/>
              </a:spcBef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Domain specific, requires Ph.D.  level talent</a:t>
            </a:r>
          </a:p>
        </p:txBody>
      </p:sp>
      <p:sp>
        <p:nvSpPr>
          <p:cNvPr id="209" name="Shape 209"/>
          <p:cNvSpPr/>
          <p:nvPr/>
        </p:nvSpPr>
        <p:spPr>
          <a:xfrm>
            <a:off x="5707299" y="3829607"/>
            <a:ext cx="1423936" cy="3501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10" name="Shape 210"/>
          <p:cNvSpPr/>
          <p:nvPr/>
        </p:nvSpPr>
        <p:spPr>
          <a:xfrm>
            <a:off x="5766827" y="3850310"/>
            <a:ext cx="1306945" cy="272303"/>
          </a:xfrm>
          <a:custGeom>
            <a:pathLst>
              <a:path extrusionOk="0" h="120000" w="120000">
                <a:moveTo>
                  <a:pt x="119989" y="0"/>
                </a:moveTo>
                <a:lnTo>
                  <a:pt x="119765" y="23332"/>
                </a:lnTo>
                <a:lnTo>
                  <a:pt x="119153" y="42385"/>
                </a:lnTo>
                <a:lnTo>
                  <a:pt x="118245" y="55231"/>
                </a:lnTo>
                <a:lnTo>
                  <a:pt x="117132" y="59941"/>
                </a:lnTo>
                <a:lnTo>
                  <a:pt x="62851" y="59940"/>
                </a:lnTo>
                <a:lnTo>
                  <a:pt x="61739" y="64651"/>
                </a:lnTo>
                <a:lnTo>
                  <a:pt x="60831" y="77497"/>
                </a:lnTo>
                <a:lnTo>
                  <a:pt x="60219" y="96550"/>
                </a:lnTo>
                <a:lnTo>
                  <a:pt x="59994" y="119882"/>
                </a:lnTo>
                <a:lnTo>
                  <a:pt x="59770" y="96550"/>
                </a:lnTo>
                <a:lnTo>
                  <a:pt x="59158" y="77497"/>
                </a:lnTo>
                <a:lnTo>
                  <a:pt x="58250" y="64651"/>
                </a:lnTo>
                <a:lnTo>
                  <a:pt x="57138" y="59940"/>
                </a:lnTo>
                <a:lnTo>
                  <a:pt x="2856" y="59940"/>
                </a:lnTo>
                <a:lnTo>
                  <a:pt x="1744" y="55230"/>
                </a:lnTo>
                <a:lnTo>
                  <a:pt x="836" y="42384"/>
                </a:lnTo>
                <a:lnTo>
                  <a:pt x="224" y="23331"/>
                </a:lnTo>
                <a:lnTo>
                  <a:pt x="0" y="0"/>
                </a:lnTo>
              </a:path>
            </a:pathLst>
          </a:custGeom>
          <a:noFill/>
          <a:ln cap="flat" cmpd="sng" w="27150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11" name="Shape 211"/>
          <p:cNvSpPr txBox="1"/>
          <p:nvPr/>
        </p:nvSpPr>
        <p:spPr>
          <a:xfrm>
            <a:off x="5582804" y="4165807"/>
            <a:ext cx="1802245" cy="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525">
            <a:noAutofit/>
          </a:bodyPr>
          <a:lstStyle/>
          <a:p>
            <a:pPr indent="0" lvl="0" marL="12700" marR="0" rtl="0" algn="l">
              <a:lnSpc>
                <a:spcPct val="101000"/>
              </a:lnSpc>
              <a:spcBef>
                <a:spcPts val="0"/>
              </a:spcBef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Optimizing the  weights on features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500688" y="319207"/>
            <a:ext cx="4563918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What’s Deep Learning (DL)?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00688" y="927158"/>
            <a:ext cx="4419023" cy="795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-311150" lvl="0" marL="317500" marR="0" rtl="0" algn="l">
              <a:lnSpc>
                <a:spcPct val="100899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Representation learning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attempts  to automatically learn good  features or representations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00688" y="2379609"/>
            <a:ext cx="4752686" cy="1672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Deep learning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algorithms attempt to  learn (multiple levels of)  representation and an output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From “raw” inputs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x</a:t>
            </a:r>
          </a:p>
          <a:p>
            <a:pPr indent="0" lvl="0" marL="3175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(e.g., sound, characters, or words)</a:t>
            </a:r>
          </a:p>
        </p:txBody>
      </p:sp>
      <p:sp>
        <p:nvSpPr>
          <p:cNvPr id="219" name="Shape 219"/>
          <p:cNvSpPr/>
          <p:nvPr/>
        </p:nvSpPr>
        <p:spPr>
          <a:xfrm>
            <a:off x="5993611" y="1280588"/>
            <a:ext cx="2268431" cy="29880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500688" y="319207"/>
            <a:ext cx="6016913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Reasons for Exploring Deep Learning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00688" y="927158"/>
            <a:ext cx="7382741" cy="3178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Manually designed features are often over-specified,  incomplete and take a long time to design and validate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Learned Features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are easy to adapt, fast to learn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Deep learning provides a very flexible, (almost?) universal,  learnable framework for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representing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world, visual and  linguistic information.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Deep learning can learn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unsupervised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(from raw text) and</a:t>
            </a:r>
          </a:p>
          <a:p>
            <a:pPr indent="0" lvl="0" marL="3175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supervised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(with specific labels like positive/negative)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500688" y="319207"/>
            <a:ext cx="6016913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3A87FF"/>
                </a:solidFill>
              </a:rPr>
              <a:t>Rise of</a:t>
            </a: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 Deep Learning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91643" y="927158"/>
            <a:ext cx="8160713" cy="3593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298450" lvl="0" marL="317500" marR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~2010 </a:t>
            </a:r>
            <a: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</a:t>
            </a: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techniques started outperforming other  machine learning techniques. Why this decade?</a:t>
            </a:r>
          </a:p>
          <a:p>
            <a:pPr indent="-6350" lvl="0" marL="127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amounts of training data favor deep learning</a:t>
            </a:r>
          </a:p>
          <a:p>
            <a:pPr indent="-298450" lvl="0" marL="317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machines and multicore CPU/GPUs favor Deep Learning</a:t>
            </a:r>
          </a:p>
          <a:p>
            <a:pPr indent="-298450" lvl="0" marL="317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models, algorithms, ideas</a:t>
            </a:r>
          </a:p>
          <a:p>
            <a:pPr indent="-1968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Better, more flexible learning of intermediate representations</a:t>
            </a:r>
          </a:p>
          <a:p>
            <a:pPr indent="-1968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Effective end-to-end joint system learning</a:t>
            </a:r>
          </a:p>
          <a:p>
            <a:pPr indent="-196850" lvl="1" marL="622300" marR="12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Effective learning methods for using contexts and transferring  between tasks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</a:t>
            </a:r>
            <a:r>
              <a:rPr b="1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performance </a:t>
            </a:r>
            <a:r>
              <a:rPr b="0" i="0" lang="en-GB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(first in speech and vision, then NLP)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500688" y="319207"/>
            <a:ext cx="4208895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Deep Learning for Speech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500688" y="927158"/>
            <a:ext cx="4248727" cy="214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950">
            <a:noAutofit/>
          </a:bodyPr>
          <a:lstStyle/>
          <a:p>
            <a:pPr indent="-311150" lvl="0" marL="317500" marR="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The first breakthrough results of  “deep learning” on large  datasets happened in speech  recognition</a:t>
            </a:r>
          </a:p>
          <a:p>
            <a:pPr indent="-311150" lvl="0" marL="317500" marR="25400" rtl="0" algn="l">
              <a:lnSpc>
                <a:spcPct val="100699"/>
              </a:lnSpc>
              <a:spcBef>
                <a:spcPts val="50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Context-Dependent Pre-trained  Deep Neural Networks for Large  Vocabulary Speech Recognition  Dahl et al. (2010)</a:t>
            </a:r>
          </a:p>
        </p:txBody>
      </p:sp>
      <p:sp>
        <p:nvSpPr>
          <p:cNvPr id="238" name="Shape 238"/>
          <p:cNvSpPr/>
          <p:nvPr/>
        </p:nvSpPr>
        <p:spPr>
          <a:xfrm>
            <a:off x="5423962" y="3335744"/>
            <a:ext cx="3129525" cy="945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39" name="Shape 239"/>
          <p:cNvSpPr/>
          <p:nvPr/>
        </p:nvSpPr>
        <p:spPr>
          <a:xfrm>
            <a:off x="5671206" y="2487605"/>
            <a:ext cx="2642305" cy="39581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40" name="Shape 240"/>
          <p:cNvSpPr/>
          <p:nvPr/>
        </p:nvSpPr>
        <p:spPr>
          <a:xfrm>
            <a:off x="5671207" y="2091788"/>
            <a:ext cx="2642304" cy="39581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41" name="Shape 241"/>
          <p:cNvSpPr/>
          <p:nvPr/>
        </p:nvSpPr>
        <p:spPr>
          <a:xfrm>
            <a:off x="6685637" y="2944486"/>
            <a:ext cx="592859" cy="395848"/>
          </a:xfrm>
          <a:custGeom>
            <a:pathLst>
              <a:path extrusionOk="0" h="120000" w="120000">
                <a:moveTo>
                  <a:pt x="89970" y="59994"/>
                </a:moveTo>
                <a:lnTo>
                  <a:pt x="29989" y="59994"/>
                </a:lnTo>
                <a:lnTo>
                  <a:pt x="29989" y="119989"/>
                </a:lnTo>
                <a:lnTo>
                  <a:pt x="89970" y="119989"/>
                </a:lnTo>
                <a:lnTo>
                  <a:pt x="89970" y="59994"/>
                </a:lnTo>
                <a:close/>
              </a:path>
              <a:path extrusionOk="0" h="120000" w="120000">
                <a:moveTo>
                  <a:pt x="59978" y="0"/>
                </a:moveTo>
                <a:lnTo>
                  <a:pt x="0" y="59994"/>
                </a:lnTo>
                <a:lnTo>
                  <a:pt x="119960" y="59994"/>
                </a:lnTo>
                <a:lnTo>
                  <a:pt x="59978" y="0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42" name="Shape 242"/>
          <p:cNvSpPr/>
          <p:nvPr/>
        </p:nvSpPr>
        <p:spPr>
          <a:xfrm>
            <a:off x="6685637" y="1646903"/>
            <a:ext cx="592859" cy="395848"/>
          </a:xfrm>
          <a:custGeom>
            <a:pathLst>
              <a:path extrusionOk="0" h="120000" w="120000">
                <a:moveTo>
                  <a:pt x="89970" y="59994"/>
                </a:moveTo>
                <a:lnTo>
                  <a:pt x="29989" y="59994"/>
                </a:lnTo>
                <a:lnTo>
                  <a:pt x="29989" y="119989"/>
                </a:lnTo>
                <a:lnTo>
                  <a:pt x="89970" y="119989"/>
                </a:lnTo>
                <a:lnTo>
                  <a:pt x="89970" y="59994"/>
                </a:lnTo>
                <a:close/>
              </a:path>
              <a:path extrusionOk="0" h="120000" w="120000">
                <a:moveTo>
                  <a:pt x="59978" y="0"/>
                </a:moveTo>
                <a:lnTo>
                  <a:pt x="0" y="59994"/>
                </a:lnTo>
                <a:lnTo>
                  <a:pt x="119960" y="59994"/>
                </a:lnTo>
                <a:lnTo>
                  <a:pt x="59978" y="0"/>
                </a:lnTo>
                <a:close/>
              </a:path>
            </a:pathLst>
          </a:custGeom>
          <a:solidFill>
            <a:srgbClr val="333399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43" name="Shape 243"/>
          <p:cNvSpPr txBox="1"/>
          <p:nvPr/>
        </p:nvSpPr>
        <p:spPr>
          <a:xfrm>
            <a:off x="5982854" y="1215329"/>
            <a:ext cx="2184400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Phonemes/Words</a:t>
            </a:r>
          </a:p>
        </p:txBody>
      </p:sp>
      <p:graphicFrame>
        <p:nvGraphicFramePr>
          <p:cNvPr id="244" name="Shape 244"/>
          <p:cNvGraphicFramePr/>
          <p:nvPr/>
        </p:nvGraphicFramePr>
        <p:xfrm>
          <a:off x="796194" y="32041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{9D650B1C-2875-474B-BD9B-C9716572C1D0}</a:tableStyleId>
              </a:tblPr>
              <a:tblGrid>
                <a:gridCol w="1805125"/>
                <a:gridCol w="849150"/>
                <a:gridCol w="763150"/>
                <a:gridCol w="760825"/>
              </a:tblGrid>
              <a:tr h="452975"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Acoustic model</a:t>
                      </a:r>
                    </a:p>
                  </a:txBody>
                  <a:tcPr marT="2647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139700" rtl="0" algn="l">
                        <a:lnSpc>
                          <a:spcPct val="101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Recog  WER</a:t>
                      </a:r>
                    </a:p>
                  </a:txBody>
                  <a:tcPr marT="248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76200" rtl="0" algn="l">
                        <a:lnSpc>
                          <a:spcPct val="101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RT03S  FSH</a:t>
                      </a:r>
                    </a:p>
                  </a:txBody>
                  <a:tcPr marT="248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127000" rtl="0" algn="l">
                        <a:lnSpc>
                          <a:spcPct val="101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Hub5  SWB</a:t>
                      </a:r>
                    </a:p>
                  </a:txBody>
                  <a:tcPr marT="248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001D"/>
                    </a:solidFill>
                  </a:tcPr>
                </a:tc>
              </a:tr>
              <a:tr h="452975"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546100" rtl="0" algn="l">
                        <a:lnSpc>
                          <a:spcPct val="101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Traditional  features</a:t>
                      </a:r>
                    </a:p>
                  </a:txBody>
                  <a:tcPr marT="252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1-pass</a:t>
                      </a: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−adapt</a:t>
                      </a:r>
                    </a:p>
                  </a:txBody>
                  <a:tcPr marT="269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27.4</a:t>
                      </a:r>
                    </a:p>
                  </a:txBody>
                  <a:tcPr marT="269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23.6</a:t>
                      </a:r>
                    </a:p>
                  </a:txBody>
                  <a:tcPr marT="26900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0CBCC"/>
                    </a:solidFill>
                  </a:tcPr>
                </a:tc>
              </a:tr>
              <a:tr h="452975"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</a:t>
                      </a:r>
                    </a:p>
                  </a:txBody>
                  <a:tcPr marT="273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1-pass</a:t>
                      </a: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−adapt</a:t>
                      </a:r>
                    </a:p>
                  </a:txBody>
                  <a:tcPr marT="273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18.5</a:t>
                      </a: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u="none" cap="none" strike="noStrike">
                          <a:solidFill>
                            <a:srgbClr val="17724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(−33%)</a:t>
                      </a:r>
                    </a:p>
                  </a:txBody>
                  <a:tcPr marT="273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16.1</a:t>
                      </a: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1100" u="none" cap="none" strike="noStrike">
                          <a:solidFill>
                            <a:srgbClr val="17724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(−32%)</a:t>
                      </a:r>
                    </a:p>
                  </a:txBody>
                  <a:tcPr marT="27325" marB="0" marR="0" marL="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0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500688" y="319207"/>
            <a:ext cx="5777346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Deep Learning for Computer Vision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00688" y="927158"/>
            <a:ext cx="4151745" cy="2196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Most deep learning groups</a:t>
            </a:r>
          </a:p>
          <a:p>
            <a:pPr indent="0" lvl="0" marL="12700" marR="139700" rtl="0" algn="l">
              <a:lnSpc>
                <a:spcPct val="121568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have focused on computer vision  (at least till 2 years ago)</a:t>
            </a:r>
          </a:p>
          <a:p>
            <a:pPr indent="0" lvl="0" marL="12700" marR="0" rtl="0" algn="l">
              <a:lnSpc>
                <a:spcPct val="100600"/>
              </a:lnSpc>
              <a:spcBef>
                <a:spcPts val="1000"/>
              </a:spcBef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breakthrough DL paper:  ImageNet Classification with Deep  Convolutional Neural Networks by  Krizhevsky, Sutskever, &amp; Hinton,  2012, U. Toronto. 37% error red.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375761" y="4694932"/>
            <a:ext cx="199159" cy="16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17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6579662" y="4463604"/>
            <a:ext cx="2197677" cy="212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Zeiler and Fergus (2013)</a:t>
            </a:r>
          </a:p>
        </p:txBody>
      </p:sp>
      <p:sp>
        <p:nvSpPr>
          <p:cNvPr id="253" name="Shape 253"/>
          <p:cNvSpPr/>
          <p:nvPr/>
        </p:nvSpPr>
        <p:spPr>
          <a:xfrm>
            <a:off x="454155" y="3280675"/>
            <a:ext cx="4001406" cy="678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54" name="Shape 254"/>
          <p:cNvSpPr txBox="1"/>
          <p:nvPr/>
        </p:nvSpPr>
        <p:spPr>
          <a:xfrm>
            <a:off x="4513788" y="3886657"/>
            <a:ext cx="188191" cy="118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GB" sz="800">
                <a:latin typeface="Arial Narrow"/>
                <a:ea typeface="Arial Narrow"/>
                <a:cs typeface="Arial Narrow"/>
                <a:sym typeface="Arial Narrow"/>
              </a:rPr>
              <a:t>··· </a:t>
            </a:r>
          </a:p>
        </p:txBody>
      </p:sp>
      <p:sp>
        <p:nvSpPr>
          <p:cNvPr id="255" name="Shape 255"/>
          <p:cNvSpPr/>
          <p:nvPr/>
        </p:nvSpPr>
        <p:spPr>
          <a:xfrm>
            <a:off x="428672" y="4009814"/>
            <a:ext cx="4052489" cy="7207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56" name="Shape 256"/>
          <p:cNvSpPr txBox="1"/>
          <p:nvPr/>
        </p:nvSpPr>
        <p:spPr>
          <a:xfrm>
            <a:off x="4510791" y="4637355"/>
            <a:ext cx="188191" cy="118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GB" sz="800">
                <a:latin typeface="Arial Narrow"/>
                <a:ea typeface="Arial Narrow"/>
                <a:cs typeface="Arial Narrow"/>
                <a:sym typeface="Arial Narrow"/>
              </a:rPr>
              <a:t>··· </a:t>
            </a:r>
          </a:p>
        </p:txBody>
      </p:sp>
      <p:sp>
        <p:nvSpPr>
          <p:cNvPr id="257" name="Shape 257"/>
          <p:cNvSpPr/>
          <p:nvPr/>
        </p:nvSpPr>
        <p:spPr>
          <a:xfrm>
            <a:off x="4840558" y="3401647"/>
            <a:ext cx="2197215" cy="9806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58" name="Shape 258"/>
          <p:cNvSpPr/>
          <p:nvPr/>
        </p:nvSpPr>
        <p:spPr>
          <a:xfrm>
            <a:off x="4840558" y="2087017"/>
            <a:ext cx="3956719" cy="12172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59" name="Shape 259"/>
          <p:cNvSpPr/>
          <p:nvPr/>
        </p:nvSpPr>
        <p:spPr>
          <a:xfrm>
            <a:off x="7114793" y="3382565"/>
            <a:ext cx="1682473" cy="9919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60" name="Shape 260"/>
          <p:cNvSpPr/>
          <p:nvPr/>
        </p:nvSpPr>
        <p:spPr>
          <a:xfrm>
            <a:off x="4840558" y="916518"/>
            <a:ext cx="3956719" cy="107001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61" name="Shape 261"/>
          <p:cNvSpPr/>
          <p:nvPr/>
        </p:nvSpPr>
        <p:spPr>
          <a:xfrm>
            <a:off x="4860578" y="3176810"/>
            <a:ext cx="385512" cy="12263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62" name="Shape 262"/>
          <p:cNvSpPr/>
          <p:nvPr/>
        </p:nvSpPr>
        <p:spPr>
          <a:xfrm>
            <a:off x="4840558" y="4255182"/>
            <a:ext cx="405536" cy="133166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393445" y="520700"/>
            <a:ext cx="934200" cy="68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68" name="Shape 268"/>
          <p:cNvSpPr/>
          <p:nvPr/>
        </p:nvSpPr>
        <p:spPr>
          <a:xfrm>
            <a:off x="149222" y="142875"/>
            <a:ext cx="0" cy="4858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cap="flat" cmpd="sng" w="48875">
            <a:solidFill>
              <a:srgbClr val="A405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69" name="Shape 269"/>
          <p:cNvSpPr/>
          <p:nvPr/>
        </p:nvSpPr>
        <p:spPr>
          <a:xfrm>
            <a:off x="126998" y="142875"/>
            <a:ext cx="44400" cy="4857900"/>
          </a:xfrm>
          <a:custGeom>
            <a:pathLst>
              <a:path extrusionOk="0" h="120000" w="120000">
                <a:moveTo>
                  <a:pt x="119997" y="0"/>
                </a:moveTo>
                <a:lnTo>
                  <a:pt x="119997" y="119999"/>
                </a:lnTo>
                <a:lnTo>
                  <a:pt x="0" y="119999"/>
                </a:lnTo>
                <a:lnTo>
                  <a:pt x="0" y="0"/>
                </a:lnTo>
                <a:lnTo>
                  <a:pt x="119997" y="0"/>
                </a:lnTo>
                <a:close/>
              </a:path>
            </a:pathLst>
          </a:custGeom>
          <a:noFill/>
          <a:ln cap="flat" cmpd="sng" w="10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1537854" y="799099"/>
            <a:ext cx="2182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Prerequisites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00688" y="1379187"/>
            <a:ext cx="81852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776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Proficiency in Python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All class assignments will be in Python. </a:t>
            </a:r>
            <a:r>
              <a:rPr b="0" i="0" lang="en-GB" sz="1600" u="none" cap="none" strike="noStrike">
                <a:latin typeface="Calibri"/>
                <a:ea typeface="Calibri"/>
                <a:cs typeface="Calibri"/>
                <a:sym typeface="Calibri"/>
              </a:rPr>
              <a:t>(See tutorial on cs224n WWW)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Multivariate Calculus, Linear Algebra (e.g., MATH 51, CME 100)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Basic Probability and Statistics (e.g. CS 109 or other stats course)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Fundamentals of Machine Learning (e.g., from CS229 or CS221)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loss functions,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taking simple derivatives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performing optimization with gradient descent.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500688" y="319207"/>
            <a:ext cx="327717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4. Why is NLP hard?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00688" y="927158"/>
            <a:ext cx="8129732" cy="229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199390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Complexity in representing, learning and using  linguistic/situational/world/visual knowledge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60960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Human languages are ambiguous (unlike programming and  other formal languages)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14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Human language interpretation depends on real world, common  sense, and contextual knowledge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393445" y="520700"/>
            <a:ext cx="934067" cy="685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83" name="Shape 283"/>
          <p:cNvSpPr/>
          <p:nvPr/>
        </p:nvSpPr>
        <p:spPr>
          <a:xfrm>
            <a:off x="149222" y="142875"/>
            <a:ext cx="0" cy="485817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cap="flat" cmpd="sng" w="48875">
            <a:solidFill>
              <a:srgbClr val="A405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84" name="Shape 284"/>
          <p:cNvSpPr/>
          <p:nvPr/>
        </p:nvSpPr>
        <p:spPr>
          <a:xfrm>
            <a:off x="126998" y="142875"/>
            <a:ext cx="44450" cy="4857750"/>
          </a:xfrm>
          <a:custGeom>
            <a:pathLst>
              <a:path extrusionOk="0" h="120000" w="120000">
                <a:moveTo>
                  <a:pt x="119997" y="0"/>
                </a:moveTo>
                <a:lnTo>
                  <a:pt x="119997" y="119999"/>
                </a:lnTo>
                <a:lnTo>
                  <a:pt x="0" y="119999"/>
                </a:lnTo>
                <a:lnTo>
                  <a:pt x="0" y="0"/>
                </a:lnTo>
                <a:lnTo>
                  <a:pt x="119997" y="0"/>
                </a:lnTo>
                <a:close/>
              </a:path>
            </a:pathLst>
          </a:custGeom>
          <a:noFill/>
          <a:ln cap="flat" cmpd="sng" w="10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1537854" y="520991"/>
            <a:ext cx="5085773" cy="643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NLP is difficult: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newspaper headlines/tweets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00688" y="1431365"/>
            <a:ext cx="7096991" cy="214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41275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Visiting relatives can be boring.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Calibri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This morning I shot an elephant in my pajamas. How he got in my pajamas I don't know.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191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Scientists study whales from space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Calibri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191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Juvenile Court to Try Shooting Defendant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500688" y="319207"/>
            <a:ext cx="574963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5. Deep NLP = Deep Learning + NLP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00688" y="927158"/>
            <a:ext cx="8065077" cy="265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Combine ideas and goals of NLP with using representation learning  and deep learning methods to solve them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Several big improvements in recent years in NLP with different</a:t>
            </a:r>
          </a:p>
          <a:p>
            <a:pPr indent="-209550" lvl="0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Levels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: speech, words, syntax, semantics</a:t>
            </a:r>
          </a:p>
          <a:p>
            <a:pPr indent="-209550" lvl="0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Tools: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parts-of-speech, entities, parsing</a:t>
            </a:r>
          </a:p>
          <a:p>
            <a:pPr indent="-209550" lvl="0" marL="622300" marR="787400" rtl="0" algn="l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Applications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: machine translation, sentiment analysis,  dialogue agents, question answering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500688" y="319207"/>
            <a:ext cx="7613650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1. What is Natural Language Processing (NLP)?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00688" y="874973"/>
            <a:ext cx="8016009" cy="3592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776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Natural language processing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is a field at the intersection of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computer science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artificial intelligence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and linguistics.</a:t>
            </a:r>
          </a:p>
          <a:p>
            <a:pPr indent="-311150" lvl="0" marL="317500" marR="8763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for computers to process or “understand” natural  language in order to perform tasks that are useful, e.g.,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Performing Tasks, like making appointments, buying things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Question Answering</a:t>
            </a:r>
          </a:p>
          <a:p>
            <a:pPr indent="-196850" lvl="2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700"/>
              <a:buFont typeface="Times New Roman"/>
              <a:buChar char="•"/>
            </a:pPr>
            <a:r>
              <a:rPr b="0" i="0" lang="en-GB" sz="1700" u="none" cap="none" strike="noStrike">
                <a:latin typeface="Calibri"/>
                <a:ea typeface="Calibri"/>
                <a:cs typeface="Calibri"/>
                <a:sym typeface="Calibri"/>
              </a:rPr>
              <a:t>Siri, Google Assistant, Facebook M, Cortana … thank you, mobile!!!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Fully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understanding and representing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meaning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of language  (or even defining it) is a difficult goal.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Perfect language understanding is AI-complete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1032679" y="1024036"/>
            <a:ext cx="7430288" cy="35447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98" name="Shape 298"/>
          <p:cNvSpPr/>
          <p:nvPr/>
        </p:nvSpPr>
        <p:spPr>
          <a:xfrm>
            <a:off x="719665" y="1024035"/>
            <a:ext cx="8297337" cy="3148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99" name="Shape 299"/>
          <p:cNvSpPr/>
          <p:nvPr/>
        </p:nvSpPr>
        <p:spPr>
          <a:xfrm>
            <a:off x="212810" y="1024077"/>
            <a:ext cx="8752135" cy="354474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500688" y="354423"/>
            <a:ext cx="8006773" cy="329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6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Word meaning as a neural word vector – visualization</a:t>
            </a:r>
          </a:p>
        </p:txBody>
      </p:sp>
      <p:sp>
        <p:nvSpPr>
          <p:cNvPr id="301" name="Shape 301"/>
          <p:cNvSpPr/>
          <p:nvPr/>
        </p:nvSpPr>
        <p:spPr>
          <a:xfrm>
            <a:off x="158235" y="1111993"/>
            <a:ext cx="8806873" cy="3887461"/>
          </a:xfrm>
          <a:custGeom>
            <a:pathLst>
              <a:path extrusionOk="0" h="120000" w="120000">
                <a:moveTo>
                  <a:pt x="0" y="119994"/>
                </a:moveTo>
                <a:lnTo>
                  <a:pt x="119997" y="119994"/>
                </a:lnTo>
                <a:lnTo>
                  <a:pt x="119997" y="0"/>
                </a:lnTo>
                <a:lnTo>
                  <a:pt x="0" y="0"/>
                </a:lnTo>
                <a:lnTo>
                  <a:pt x="0" y="1199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02" name="Shape 302"/>
          <p:cNvSpPr/>
          <p:nvPr/>
        </p:nvSpPr>
        <p:spPr>
          <a:xfrm>
            <a:off x="3032263" y="1087318"/>
            <a:ext cx="5466149" cy="32833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03" name="Shape 303"/>
          <p:cNvSpPr txBox="1"/>
          <p:nvPr/>
        </p:nvSpPr>
        <p:spPr>
          <a:xfrm>
            <a:off x="2046697" y="1789019"/>
            <a:ext cx="580736" cy="1588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88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0.286</a:t>
            </a:r>
          </a:p>
          <a:p>
            <a:pPr indent="0" lvl="0" marL="88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0.792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−0.177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−0.107</a:t>
            </a:r>
          </a:p>
          <a:p>
            <a:pPr indent="0" lvl="0" marL="88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0.109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−0.542</a:t>
            </a:r>
          </a:p>
          <a:p>
            <a:pPr indent="0" lvl="0" marL="88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0.349</a:t>
            </a:r>
          </a:p>
          <a:p>
            <a:pPr indent="0" lvl="0" marL="889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0.271</a:t>
            </a:r>
          </a:p>
          <a:p>
            <a:pPr indent="0" lvl="0" marL="8890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0.487</a:t>
            </a:r>
          </a:p>
        </p:txBody>
      </p:sp>
      <p:sp>
        <p:nvSpPr>
          <p:cNvPr id="304" name="Shape 304"/>
          <p:cNvSpPr/>
          <p:nvPr/>
        </p:nvSpPr>
        <p:spPr>
          <a:xfrm>
            <a:off x="1888339" y="1771986"/>
            <a:ext cx="176068" cy="1635078"/>
          </a:xfrm>
          <a:custGeom>
            <a:pathLst>
              <a:path extrusionOk="0" h="120000" w="120000">
                <a:moveTo>
                  <a:pt x="119709" y="119992"/>
                </a:moveTo>
                <a:lnTo>
                  <a:pt x="92261" y="119744"/>
                </a:lnTo>
                <a:lnTo>
                  <a:pt x="67064" y="119038"/>
                </a:lnTo>
                <a:lnTo>
                  <a:pt x="44836" y="117929"/>
                </a:lnTo>
                <a:lnTo>
                  <a:pt x="26298" y="116475"/>
                </a:lnTo>
                <a:lnTo>
                  <a:pt x="12166" y="114731"/>
                </a:lnTo>
                <a:lnTo>
                  <a:pt x="3161" y="112754"/>
                </a:lnTo>
                <a:lnTo>
                  <a:pt x="0" y="110601"/>
                </a:lnTo>
                <a:lnTo>
                  <a:pt x="0" y="9391"/>
                </a:lnTo>
                <a:lnTo>
                  <a:pt x="3161" y="7238"/>
                </a:lnTo>
                <a:lnTo>
                  <a:pt x="12166" y="5261"/>
                </a:lnTo>
                <a:lnTo>
                  <a:pt x="26298" y="3517"/>
                </a:lnTo>
                <a:lnTo>
                  <a:pt x="44836" y="2063"/>
                </a:lnTo>
                <a:lnTo>
                  <a:pt x="67064" y="954"/>
                </a:lnTo>
                <a:lnTo>
                  <a:pt x="92261" y="248"/>
                </a:lnTo>
                <a:lnTo>
                  <a:pt x="119709" y="0"/>
                </a:lnTo>
              </a:path>
            </a:pathLst>
          </a:custGeom>
          <a:noFill/>
          <a:ln cap="flat" cmpd="sng" w="10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05" name="Shape 305"/>
          <p:cNvSpPr/>
          <p:nvPr/>
        </p:nvSpPr>
        <p:spPr>
          <a:xfrm>
            <a:off x="2766526" y="1771986"/>
            <a:ext cx="176068" cy="1635078"/>
          </a:xfrm>
          <a:custGeom>
            <a:pathLst>
              <a:path extrusionOk="0" h="120000" w="120000">
                <a:moveTo>
                  <a:pt x="0" y="0"/>
                </a:moveTo>
                <a:lnTo>
                  <a:pt x="27447" y="248"/>
                </a:lnTo>
                <a:lnTo>
                  <a:pt x="52643" y="954"/>
                </a:lnTo>
                <a:lnTo>
                  <a:pt x="74871" y="2063"/>
                </a:lnTo>
                <a:lnTo>
                  <a:pt x="93410" y="3517"/>
                </a:lnTo>
                <a:lnTo>
                  <a:pt x="107542" y="5261"/>
                </a:lnTo>
                <a:lnTo>
                  <a:pt x="116548" y="7238"/>
                </a:lnTo>
                <a:lnTo>
                  <a:pt x="119710" y="9391"/>
                </a:lnTo>
                <a:lnTo>
                  <a:pt x="119710" y="110601"/>
                </a:lnTo>
                <a:lnTo>
                  <a:pt x="116548" y="112754"/>
                </a:lnTo>
                <a:lnTo>
                  <a:pt x="107542" y="114731"/>
                </a:lnTo>
                <a:lnTo>
                  <a:pt x="93410" y="116475"/>
                </a:lnTo>
                <a:lnTo>
                  <a:pt x="74871" y="117929"/>
                </a:lnTo>
                <a:lnTo>
                  <a:pt x="52643" y="119038"/>
                </a:lnTo>
                <a:lnTo>
                  <a:pt x="27447" y="119744"/>
                </a:lnTo>
                <a:lnTo>
                  <a:pt x="0" y="119992"/>
                </a:lnTo>
              </a:path>
            </a:pathLst>
          </a:custGeom>
          <a:noFill/>
          <a:ln cap="flat" cmpd="sng" w="10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06" name="Shape 306"/>
          <p:cNvSpPr txBox="1"/>
          <p:nvPr/>
        </p:nvSpPr>
        <p:spPr>
          <a:xfrm>
            <a:off x="462450" y="2504006"/>
            <a:ext cx="804141" cy="20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GB" sz="16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expect </a:t>
            </a:r>
            <a:r>
              <a:rPr lang="en-GB" sz="1600">
                <a:latin typeface="Calibri"/>
                <a:ea typeface="Calibri"/>
                <a:cs typeface="Calibri"/>
                <a:sym typeface="Calibri"/>
              </a:rPr>
              <a:t>=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509905" y="1680917"/>
            <a:ext cx="2714914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Nearest words to </a:t>
            </a:r>
            <a:r>
              <a:rPr lang="en-GB" sz="210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frog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956484" y="2351530"/>
            <a:ext cx="2486891" cy="1829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frogs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toad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litoria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leptodactylidae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rana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lizard</a:t>
            </a:r>
          </a:p>
          <a:p>
            <a:pPr indent="-273050" lvl="0" marL="279400" marR="0" rtl="0" algn="l">
              <a:lnSpc>
                <a:spcPct val="100000"/>
              </a:lnSpc>
              <a:spcBef>
                <a:spcPts val="0"/>
              </a:spcBef>
              <a:buSzPts val="2100"/>
              <a:buFont typeface="Calibri"/>
              <a:buAutoNum type="arabicPeriod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eleutherodactylus</a:t>
            </a:r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500688" y="319207"/>
            <a:ext cx="2829791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Word similarities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02978" y="2600224"/>
            <a:ext cx="724477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litoria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532787" y="2589383"/>
            <a:ext cx="1884217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leptodactylidae</a:t>
            </a:r>
          </a:p>
        </p:txBody>
      </p:sp>
      <p:sp>
        <p:nvSpPr>
          <p:cNvPr id="316" name="Shape 316"/>
          <p:cNvSpPr/>
          <p:nvPr/>
        </p:nvSpPr>
        <p:spPr>
          <a:xfrm>
            <a:off x="4626471" y="3292629"/>
            <a:ext cx="1382245" cy="10072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17" name="Shape 317"/>
          <p:cNvSpPr/>
          <p:nvPr/>
        </p:nvSpPr>
        <p:spPr>
          <a:xfrm>
            <a:off x="6914214" y="3292634"/>
            <a:ext cx="1470695" cy="10130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18" name="Shape 318"/>
          <p:cNvSpPr txBox="1"/>
          <p:nvPr/>
        </p:nvSpPr>
        <p:spPr>
          <a:xfrm>
            <a:off x="6452489" y="4260676"/>
            <a:ext cx="2196523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eleutherodactylus</a:t>
            </a:r>
          </a:p>
        </p:txBody>
      </p:sp>
      <p:sp>
        <p:nvSpPr>
          <p:cNvPr id="319" name="Shape 319"/>
          <p:cNvSpPr/>
          <p:nvPr/>
        </p:nvSpPr>
        <p:spPr>
          <a:xfrm>
            <a:off x="4680943" y="1546226"/>
            <a:ext cx="1143875" cy="10499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20" name="Shape 320"/>
          <p:cNvSpPr/>
          <p:nvPr/>
        </p:nvSpPr>
        <p:spPr>
          <a:xfrm>
            <a:off x="6750812" y="1546226"/>
            <a:ext cx="1630703" cy="105642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21" name="Shape 321"/>
          <p:cNvSpPr txBox="1"/>
          <p:nvPr/>
        </p:nvSpPr>
        <p:spPr>
          <a:xfrm>
            <a:off x="500688" y="4218988"/>
            <a:ext cx="4995141" cy="618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950">
            <a:noAutofit/>
          </a:bodyPr>
          <a:lstStyle/>
          <a:p>
            <a:pPr indent="4025900" lvl="0" marL="12700" marR="0" rtl="0" algn="l">
              <a:lnSpc>
                <a:spcPct val="117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rana  </a:t>
            </a:r>
            <a:r>
              <a:rPr lang="en-GB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http://nlp.stanford.edu/projects/glove/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500688" y="319207"/>
            <a:ext cx="7180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Representations of NLP Levels: Morphology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922781" y="927158"/>
            <a:ext cx="673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suffix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00688" y="927158"/>
            <a:ext cx="5956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Traditional: Words	are	prefix	stem  made of morphemes	un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5834691" y="1185123"/>
            <a:ext cx="14640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interest	ed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00688" y="2377841"/>
            <a:ext cx="40548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776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DL: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every morpheme is a vector</a:t>
            </a:r>
          </a:p>
          <a:p>
            <a:pPr indent="-209550" lvl="1" marL="622300" marR="50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a neural network combines  two vectors into one vector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Luong et al. 2013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5435996" y="4142513"/>
            <a:ext cx="5946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aseline="30000" lang="en-GB" sz="3000">
                <a:latin typeface="Calibri"/>
                <a:ea typeface="Calibri"/>
                <a:cs typeface="Calibri"/>
                <a:sym typeface="Calibri"/>
              </a:rPr>
              <a:t>un</a:t>
            </a: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PRE</a:t>
            </a:r>
          </a:p>
        </p:txBody>
      </p:sp>
      <p:sp>
        <p:nvSpPr>
          <p:cNvPr id="332" name="Shape 332"/>
          <p:cNvSpPr/>
          <p:nvPr/>
        </p:nvSpPr>
        <p:spPr>
          <a:xfrm>
            <a:off x="5263537" y="4006693"/>
            <a:ext cx="132000" cy="9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3" name="Shape 333"/>
          <p:cNvSpPr/>
          <p:nvPr/>
        </p:nvSpPr>
        <p:spPr>
          <a:xfrm>
            <a:off x="5438082" y="4006693"/>
            <a:ext cx="132000" cy="9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4" name="Shape 334"/>
          <p:cNvSpPr/>
          <p:nvPr/>
        </p:nvSpPr>
        <p:spPr>
          <a:xfrm>
            <a:off x="5614993" y="4006693"/>
            <a:ext cx="132000" cy="9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5" name="Shape 335"/>
          <p:cNvSpPr/>
          <p:nvPr/>
        </p:nvSpPr>
        <p:spPr>
          <a:xfrm>
            <a:off x="5791893" y="4006693"/>
            <a:ext cx="132000" cy="96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6" name="Shape 336"/>
          <p:cNvSpPr/>
          <p:nvPr/>
        </p:nvSpPr>
        <p:spPr>
          <a:xfrm>
            <a:off x="5195131" y="3967193"/>
            <a:ext cx="788100" cy="182400"/>
          </a:xfrm>
          <a:custGeom>
            <a:pathLst>
              <a:path extrusionOk="0" h="120000" w="120000">
                <a:moveTo>
                  <a:pt x="114589" y="117494"/>
                </a:moveTo>
                <a:lnTo>
                  <a:pt x="5388" y="117494"/>
                </a:lnTo>
                <a:lnTo>
                  <a:pt x="6466" y="118628"/>
                </a:lnTo>
                <a:lnTo>
                  <a:pt x="6825" y="119751"/>
                </a:lnTo>
                <a:lnTo>
                  <a:pt x="113151" y="119751"/>
                </a:lnTo>
                <a:lnTo>
                  <a:pt x="113510" y="118628"/>
                </a:lnTo>
                <a:lnTo>
                  <a:pt x="114589" y="117494"/>
                </a:lnTo>
                <a:close/>
              </a:path>
              <a:path extrusionOk="0" h="120000" w="120000">
                <a:moveTo>
                  <a:pt x="116024" y="115233"/>
                </a:moveTo>
                <a:lnTo>
                  <a:pt x="3952" y="115233"/>
                </a:lnTo>
                <a:lnTo>
                  <a:pt x="4671" y="117494"/>
                </a:lnTo>
                <a:lnTo>
                  <a:pt x="114946" y="117494"/>
                </a:lnTo>
                <a:lnTo>
                  <a:pt x="116024" y="115233"/>
                </a:lnTo>
                <a:close/>
              </a:path>
              <a:path extrusionOk="0" h="120000" w="120000">
                <a:moveTo>
                  <a:pt x="117461" y="111843"/>
                </a:moveTo>
                <a:lnTo>
                  <a:pt x="2514" y="111843"/>
                </a:lnTo>
                <a:lnTo>
                  <a:pt x="2514" y="112976"/>
                </a:lnTo>
                <a:lnTo>
                  <a:pt x="3235" y="114110"/>
                </a:lnTo>
                <a:lnTo>
                  <a:pt x="3592" y="115233"/>
                </a:lnTo>
                <a:lnTo>
                  <a:pt x="116383" y="115233"/>
                </a:lnTo>
                <a:lnTo>
                  <a:pt x="116383" y="114110"/>
                </a:lnTo>
                <a:lnTo>
                  <a:pt x="117461" y="112976"/>
                </a:lnTo>
                <a:lnTo>
                  <a:pt x="117461" y="111843"/>
                </a:lnTo>
                <a:close/>
              </a:path>
              <a:path extrusionOk="0" h="120000" w="120000">
                <a:moveTo>
                  <a:pt x="117821" y="7913"/>
                </a:moveTo>
                <a:lnTo>
                  <a:pt x="2155" y="7913"/>
                </a:lnTo>
                <a:lnTo>
                  <a:pt x="1438" y="10174"/>
                </a:lnTo>
                <a:lnTo>
                  <a:pt x="1438" y="11308"/>
                </a:lnTo>
                <a:lnTo>
                  <a:pt x="1077" y="12431"/>
                </a:lnTo>
                <a:lnTo>
                  <a:pt x="720" y="14692"/>
                </a:lnTo>
                <a:lnTo>
                  <a:pt x="720" y="15815"/>
                </a:lnTo>
                <a:lnTo>
                  <a:pt x="360" y="16949"/>
                </a:lnTo>
                <a:lnTo>
                  <a:pt x="360" y="19210"/>
                </a:lnTo>
                <a:lnTo>
                  <a:pt x="0" y="20338"/>
                </a:lnTo>
                <a:lnTo>
                  <a:pt x="0" y="99417"/>
                </a:lnTo>
                <a:lnTo>
                  <a:pt x="360" y="99417"/>
                </a:lnTo>
                <a:lnTo>
                  <a:pt x="360" y="102807"/>
                </a:lnTo>
                <a:lnTo>
                  <a:pt x="720" y="102807"/>
                </a:lnTo>
                <a:lnTo>
                  <a:pt x="720" y="103935"/>
                </a:lnTo>
                <a:lnTo>
                  <a:pt x="1077" y="107325"/>
                </a:lnTo>
                <a:lnTo>
                  <a:pt x="1438" y="107325"/>
                </a:lnTo>
                <a:lnTo>
                  <a:pt x="1438" y="108459"/>
                </a:lnTo>
                <a:lnTo>
                  <a:pt x="2155" y="111843"/>
                </a:lnTo>
                <a:lnTo>
                  <a:pt x="117821" y="111843"/>
                </a:lnTo>
                <a:lnTo>
                  <a:pt x="118180" y="108459"/>
                </a:lnTo>
                <a:lnTo>
                  <a:pt x="118540" y="108459"/>
                </a:lnTo>
                <a:lnTo>
                  <a:pt x="118540" y="107325"/>
                </a:lnTo>
                <a:lnTo>
                  <a:pt x="119257" y="103935"/>
                </a:lnTo>
                <a:lnTo>
                  <a:pt x="119257" y="102807"/>
                </a:lnTo>
                <a:lnTo>
                  <a:pt x="119497" y="100551"/>
                </a:lnTo>
                <a:lnTo>
                  <a:pt x="7185" y="100551"/>
                </a:lnTo>
                <a:lnTo>
                  <a:pt x="6108" y="97161"/>
                </a:lnTo>
                <a:lnTo>
                  <a:pt x="5749" y="93777"/>
                </a:lnTo>
                <a:lnTo>
                  <a:pt x="6108" y="93777"/>
                </a:lnTo>
                <a:lnTo>
                  <a:pt x="6108" y="24857"/>
                </a:lnTo>
                <a:lnTo>
                  <a:pt x="5749" y="24857"/>
                </a:lnTo>
                <a:lnTo>
                  <a:pt x="6466" y="20338"/>
                </a:lnTo>
                <a:lnTo>
                  <a:pt x="6825" y="20338"/>
                </a:lnTo>
                <a:lnTo>
                  <a:pt x="7542" y="18082"/>
                </a:lnTo>
                <a:lnTo>
                  <a:pt x="119438" y="18082"/>
                </a:lnTo>
                <a:lnTo>
                  <a:pt x="119257" y="16949"/>
                </a:lnTo>
                <a:lnTo>
                  <a:pt x="119257" y="14692"/>
                </a:lnTo>
                <a:lnTo>
                  <a:pt x="118540" y="12431"/>
                </a:lnTo>
                <a:lnTo>
                  <a:pt x="118540" y="11308"/>
                </a:lnTo>
                <a:lnTo>
                  <a:pt x="118180" y="10174"/>
                </a:lnTo>
                <a:lnTo>
                  <a:pt x="117821" y="7913"/>
                </a:lnTo>
                <a:close/>
              </a:path>
              <a:path extrusionOk="0" h="120000" w="120000">
                <a:moveTo>
                  <a:pt x="6825" y="99417"/>
                </a:moveTo>
                <a:lnTo>
                  <a:pt x="7185" y="100551"/>
                </a:lnTo>
                <a:lnTo>
                  <a:pt x="7542" y="100551"/>
                </a:lnTo>
                <a:lnTo>
                  <a:pt x="6825" y="99417"/>
                </a:lnTo>
                <a:close/>
              </a:path>
              <a:path extrusionOk="0" h="120000" w="120000">
                <a:moveTo>
                  <a:pt x="7185" y="99417"/>
                </a:moveTo>
                <a:lnTo>
                  <a:pt x="7542" y="100551"/>
                </a:lnTo>
                <a:lnTo>
                  <a:pt x="8263" y="100551"/>
                </a:lnTo>
                <a:lnTo>
                  <a:pt x="7185" y="99417"/>
                </a:lnTo>
                <a:close/>
              </a:path>
              <a:path extrusionOk="0" h="120000" w="120000">
                <a:moveTo>
                  <a:pt x="112792" y="99417"/>
                </a:moveTo>
                <a:lnTo>
                  <a:pt x="111715" y="100551"/>
                </a:lnTo>
                <a:lnTo>
                  <a:pt x="112432" y="100551"/>
                </a:lnTo>
                <a:lnTo>
                  <a:pt x="112792" y="99417"/>
                </a:lnTo>
                <a:close/>
              </a:path>
              <a:path extrusionOk="0" h="120000" w="120000">
                <a:moveTo>
                  <a:pt x="113151" y="99417"/>
                </a:moveTo>
                <a:lnTo>
                  <a:pt x="112432" y="100551"/>
                </a:lnTo>
                <a:lnTo>
                  <a:pt x="112792" y="100551"/>
                </a:lnTo>
                <a:lnTo>
                  <a:pt x="113151" y="99417"/>
                </a:lnTo>
                <a:close/>
              </a:path>
              <a:path extrusionOk="0" h="120000" w="120000">
                <a:moveTo>
                  <a:pt x="119975" y="97161"/>
                </a:moveTo>
                <a:lnTo>
                  <a:pt x="113868" y="97161"/>
                </a:lnTo>
                <a:lnTo>
                  <a:pt x="112792" y="100551"/>
                </a:lnTo>
                <a:lnTo>
                  <a:pt x="119497" y="100551"/>
                </a:lnTo>
                <a:lnTo>
                  <a:pt x="119618" y="99417"/>
                </a:lnTo>
                <a:lnTo>
                  <a:pt x="119975" y="98295"/>
                </a:lnTo>
                <a:lnTo>
                  <a:pt x="119975" y="97161"/>
                </a:lnTo>
                <a:close/>
              </a:path>
              <a:path extrusionOk="0" h="120000" w="120000">
                <a:moveTo>
                  <a:pt x="6108" y="96033"/>
                </a:moveTo>
                <a:lnTo>
                  <a:pt x="6108" y="97161"/>
                </a:lnTo>
                <a:lnTo>
                  <a:pt x="6464" y="98284"/>
                </a:lnTo>
                <a:lnTo>
                  <a:pt x="6108" y="96033"/>
                </a:lnTo>
                <a:close/>
              </a:path>
              <a:path extrusionOk="0" h="120000" w="120000">
                <a:moveTo>
                  <a:pt x="113689" y="22034"/>
                </a:moveTo>
                <a:lnTo>
                  <a:pt x="113868" y="23734"/>
                </a:lnTo>
                <a:lnTo>
                  <a:pt x="113868" y="96033"/>
                </a:lnTo>
                <a:lnTo>
                  <a:pt x="113511" y="98284"/>
                </a:lnTo>
                <a:lnTo>
                  <a:pt x="113868" y="97161"/>
                </a:lnTo>
                <a:lnTo>
                  <a:pt x="119975" y="97161"/>
                </a:lnTo>
                <a:lnTo>
                  <a:pt x="119975" y="22600"/>
                </a:lnTo>
                <a:lnTo>
                  <a:pt x="113868" y="22600"/>
                </a:lnTo>
                <a:lnTo>
                  <a:pt x="113689" y="22034"/>
                </a:lnTo>
                <a:close/>
              </a:path>
              <a:path extrusionOk="0" h="120000" w="120000">
                <a:moveTo>
                  <a:pt x="113868" y="93777"/>
                </a:moveTo>
                <a:lnTo>
                  <a:pt x="113510" y="97161"/>
                </a:lnTo>
                <a:lnTo>
                  <a:pt x="113868" y="96033"/>
                </a:lnTo>
                <a:lnTo>
                  <a:pt x="113868" y="93777"/>
                </a:lnTo>
                <a:close/>
              </a:path>
              <a:path extrusionOk="0" h="120000" w="120000">
                <a:moveTo>
                  <a:pt x="6108" y="93777"/>
                </a:moveTo>
                <a:lnTo>
                  <a:pt x="5749" y="93777"/>
                </a:lnTo>
                <a:lnTo>
                  <a:pt x="6108" y="96033"/>
                </a:lnTo>
                <a:lnTo>
                  <a:pt x="6108" y="93777"/>
                </a:lnTo>
                <a:close/>
              </a:path>
              <a:path extrusionOk="0" h="120000" w="120000">
                <a:moveTo>
                  <a:pt x="6108" y="23734"/>
                </a:moveTo>
                <a:lnTo>
                  <a:pt x="5749" y="24857"/>
                </a:lnTo>
                <a:lnTo>
                  <a:pt x="6108" y="24857"/>
                </a:lnTo>
                <a:lnTo>
                  <a:pt x="6108" y="23734"/>
                </a:lnTo>
                <a:close/>
              </a:path>
              <a:path extrusionOk="0" h="120000" w="120000">
                <a:moveTo>
                  <a:pt x="113510" y="22600"/>
                </a:moveTo>
                <a:lnTo>
                  <a:pt x="113868" y="24857"/>
                </a:lnTo>
                <a:lnTo>
                  <a:pt x="113868" y="23734"/>
                </a:lnTo>
                <a:lnTo>
                  <a:pt x="113510" y="22600"/>
                </a:lnTo>
                <a:close/>
              </a:path>
              <a:path extrusionOk="0" h="120000" w="120000">
                <a:moveTo>
                  <a:pt x="6287" y="22034"/>
                </a:moveTo>
                <a:lnTo>
                  <a:pt x="6108" y="22600"/>
                </a:lnTo>
                <a:lnTo>
                  <a:pt x="6108" y="23734"/>
                </a:lnTo>
                <a:lnTo>
                  <a:pt x="6287" y="22034"/>
                </a:lnTo>
                <a:close/>
              </a:path>
              <a:path extrusionOk="0" h="120000" w="120000">
                <a:moveTo>
                  <a:pt x="6466" y="20338"/>
                </a:moveTo>
                <a:lnTo>
                  <a:pt x="6108" y="22600"/>
                </a:lnTo>
                <a:lnTo>
                  <a:pt x="6287" y="22034"/>
                </a:lnTo>
                <a:lnTo>
                  <a:pt x="6466" y="20338"/>
                </a:lnTo>
                <a:close/>
              </a:path>
              <a:path extrusionOk="0" h="120000" w="120000">
                <a:moveTo>
                  <a:pt x="113510" y="20338"/>
                </a:moveTo>
                <a:lnTo>
                  <a:pt x="113689" y="22034"/>
                </a:lnTo>
                <a:lnTo>
                  <a:pt x="113868" y="22600"/>
                </a:lnTo>
                <a:lnTo>
                  <a:pt x="113510" y="20338"/>
                </a:lnTo>
                <a:close/>
              </a:path>
              <a:path extrusionOk="0" h="120000" w="120000">
                <a:moveTo>
                  <a:pt x="119975" y="20338"/>
                </a:moveTo>
                <a:lnTo>
                  <a:pt x="113510" y="20338"/>
                </a:lnTo>
                <a:lnTo>
                  <a:pt x="113868" y="22600"/>
                </a:lnTo>
                <a:lnTo>
                  <a:pt x="119975" y="22600"/>
                </a:lnTo>
                <a:lnTo>
                  <a:pt x="119975" y="20338"/>
                </a:lnTo>
                <a:close/>
              </a:path>
              <a:path extrusionOk="0" h="120000" w="120000">
                <a:moveTo>
                  <a:pt x="6825" y="20338"/>
                </a:moveTo>
                <a:lnTo>
                  <a:pt x="6466" y="20338"/>
                </a:lnTo>
                <a:lnTo>
                  <a:pt x="6287" y="22034"/>
                </a:lnTo>
                <a:lnTo>
                  <a:pt x="6467" y="21467"/>
                </a:lnTo>
                <a:lnTo>
                  <a:pt x="6825" y="20338"/>
                </a:lnTo>
                <a:close/>
              </a:path>
              <a:path extrusionOk="0" h="120000" w="120000">
                <a:moveTo>
                  <a:pt x="119438" y="18082"/>
                </a:moveTo>
                <a:lnTo>
                  <a:pt x="112432" y="18082"/>
                </a:lnTo>
                <a:lnTo>
                  <a:pt x="113510" y="21467"/>
                </a:lnTo>
                <a:lnTo>
                  <a:pt x="113689" y="22034"/>
                </a:lnTo>
                <a:lnTo>
                  <a:pt x="113510" y="20338"/>
                </a:lnTo>
                <a:lnTo>
                  <a:pt x="119618" y="20338"/>
                </a:lnTo>
                <a:lnTo>
                  <a:pt x="119618" y="19209"/>
                </a:lnTo>
                <a:lnTo>
                  <a:pt x="119438" y="18082"/>
                </a:lnTo>
                <a:close/>
              </a:path>
              <a:path extrusionOk="0" h="120000" w="120000">
                <a:moveTo>
                  <a:pt x="113151" y="20338"/>
                </a:moveTo>
                <a:lnTo>
                  <a:pt x="113509" y="21467"/>
                </a:lnTo>
                <a:lnTo>
                  <a:pt x="113151" y="20338"/>
                </a:lnTo>
                <a:close/>
              </a:path>
              <a:path extrusionOk="0" h="120000" w="120000">
                <a:moveTo>
                  <a:pt x="8263" y="18082"/>
                </a:moveTo>
                <a:lnTo>
                  <a:pt x="7542" y="18082"/>
                </a:lnTo>
                <a:lnTo>
                  <a:pt x="7185" y="19210"/>
                </a:lnTo>
                <a:lnTo>
                  <a:pt x="8263" y="18082"/>
                </a:lnTo>
                <a:close/>
              </a:path>
              <a:path extrusionOk="0" h="120000" w="120000">
                <a:moveTo>
                  <a:pt x="8622" y="18082"/>
                </a:moveTo>
                <a:lnTo>
                  <a:pt x="8263" y="18082"/>
                </a:lnTo>
                <a:lnTo>
                  <a:pt x="7542" y="19210"/>
                </a:lnTo>
                <a:lnTo>
                  <a:pt x="8622" y="18082"/>
                </a:lnTo>
                <a:close/>
              </a:path>
              <a:path extrusionOk="0" h="120000" w="120000">
                <a:moveTo>
                  <a:pt x="112432" y="18082"/>
                </a:moveTo>
                <a:lnTo>
                  <a:pt x="111715" y="18082"/>
                </a:lnTo>
                <a:lnTo>
                  <a:pt x="112791" y="19209"/>
                </a:lnTo>
                <a:lnTo>
                  <a:pt x="112432" y="18082"/>
                </a:lnTo>
                <a:close/>
              </a:path>
              <a:path extrusionOk="0" h="120000" w="120000">
                <a:moveTo>
                  <a:pt x="113510" y="0"/>
                </a:moveTo>
                <a:lnTo>
                  <a:pt x="6466" y="0"/>
                </a:lnTo>
                <a:lnTo>
                  <a:pt x="5388" y="1133"/>
                </a:lnTo>
                <a:lnTo>
                  <a:pt x="5028" y="1133"/>
                </a:lnTo>
                <a:lnTo>
                  <a:pt x="5028" y="2266"/>
                </a:lnTo>
                <a:lnTo>
                  <a:pt x="4671" y="2266"/>
                </a:lnTo>
                <a:lnTo>
                  <a:pt x="3952" y="3389"/>
                </a:lnTo>
                <a:lnTo>
                  <a:pt x="3592" y="3389"/>
                </a:lnTo>
                <a:lnTo>
                  <a:pt x="3592" y="4523"/>
                </a:lnTo>
                <a:lnTo>
                  <a:pt x="3235" y="4523"/>
                </a:lnTo>
                <a:lnTo>
                  <a:pt x="2514" y="6784"/>
                </a:lnTo>
                <a:lnTo>
                  <a:pt x="2514" y="7913"/>
                </a:lnTo>
                <a:lnTo>
                  <a:pt x="117461" y="7913"/>
                </a:lnTo>
                <a:lnTo>
                  <a:pt x="117461" y="6784"/>
                </a:lnTo>
                <a:lnTo>
                  <a:pt x="116383" y="4523"/>
                </a:lnTo>
                <a:lnTo>
                  <a:pt x="116024" y="3389"/>
                </a:lnTo>
                <a:lnTo>
                  <a:pt x="114946" y="2266"/>
                </a:lnTo>
                <a:lnTo>
                  <a:pt x="114589" y="1133"/>
                </a:lnTo>
                <a:lnTo>
                  <a:pt x="11351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7" name="Shape 337"/>
          <p:cNvSpPr txBox="1"/>
          <p:nvPr/>
        </p:nvSpPr>
        <p:spPr>
          <a:xfrm>
            <a:off x="6393630" y="4094439"/>
            <a:ext cx="1412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fortunate</a:t>
            </a:r>
            <a:r>
              <a:rPr baseline="-25000" lang="en-GB" sz="2000">
                <a:latin typeface="Calibri"/>
                <a:ea typeface="Calibri"/>
                <a:cs typeface="Calibri"/>
                <a:sym typeface="Calibri"/>
              </a:rPr>
              <a:t>STM</a:t>
            </a:r>
          </a:p>
        </p:txBody>
      </p:sp>
      <p:sp>
        <p:nvSpPr>
          <p:cNvPr id="338" name="Shape 338"/>
          <p:cNvSpPr/>
          <p:nvPr/>
        </p:nvSpPr>
        <p:spPr>
          <a:xfrm>
            <a:off x="6584430" y="4006693"/>
            <a:ext cx="132000" cy="96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39" name="Shape 339"/>
          <p:cNvSpPr/>
          <p:nvPr/>
        </p:nvSpPr>
        <p:spPr>
          <a:xfrm>
            <a:off x="6761341" y="4006693"/>
            <a:ext cx="132000" cy="96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0" name="Shape 340"/>
          <p:cNvSpPr/>
          <p:nvPr/>
        </p:nvSpPr>
        <p:spPr>
          <a:xfrm>
            <a:off x="6935863" y="4006693"/>
            <a:ext cx="132000" cy="96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1" name="Shape 341"/>
          <p:cNvSpPr/>
          <p:nvPr/>
        </p:nvSpPr>
        <p:spPr>
          <a:xfrm>
            <a:off x="7112773" y="4006693"/>
            <a:ext cx="132000" cy="96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2" name="Shape 342"/>
          <p:cNvSpPr/>
          <p:nvPr/>
        </p:nvSpPr>
        <p:spPr>
          <a:xfrm>
            <a:off x="6516023" y="3967193"/>
            <a:ext cx="788100" cy="182400"/>
          </a:xfrm>
          <a:custGeom>
            <a:pathLst>
              <a:path extrusionOk="0" h="120000" w="120000">
                <a:moveTo>
                  <a:pt x="114586" y="117494"/>
                </a:moveTo>
                <a:lnTo>
                  <a:pt x="5388" y="117494"/>
                </a:lnTo>
                <a:lnTo>
                  <a:pt x="6464" y="118628"/>
                </a:lnTo>
                <a:lnTo>
                  <a:pt x="6825" y="119751"/>
                </a:lnTo>
                <a:lnTo>
                  <a:pt x="113149" y="119751"/>
                </a:lnTo>
                <a:lnTo>
                  <a:pt x="113508" y="118628"/>
                </a:lnTo>
                <a:lnTo>
                  <a:pt x="114586" y="117494"/>
                </a:lnTo>
                <a:close/>
              </a:path>
              <a:path extrusionOk="0" h="120000" w="120000">
                <a:moveTo>
                  <a:pt x="116022" y="115233"/>
                </a:moveTo>
                <a:lnTo>
                  <a:pt x="3952" y="115233"/>
                </a:lnTo>
                <a:lnTo>
                  <a:pt x="5028" y="117494"/>
                </a:lnTo>
                <a:lnTo>
                  <a:pt x="115305" y="117494"/>
                </a:lnTo>
                <a:lnTo>
                  <a:pt x="116022" y="115233"/>
                </a:lnTo>
                <a:close/>
              </a:path>
              <a:path extrusionOk="0" h="120000" w="120000">
                <a:moveTo>
                  <a:pt x="117461" y="111843"/>
                </a:moveTo>
                <a:lnTo>
                  <a:pt x="2514" y="111843"/>
                </a:lnTo>
                <a:lnTo>
                  <a:pt x="2874" y="112976"/>
                </a:lnTo>
                <a:lnTo>
                  <a:pt x="3592" y="114110"/>
                </a:lnTo>
                <a:lnTo>
                  <a:pt x="3592" y="115233"/>
                </a:lnTo>
                <a:lnTo>
                  <a:pt x="116383" y="115233"/>
                </a:lnTo>
                <a:lnTo>
                  <a:pt x="116740" y="114110"/>
                </a:lnTo>
                <a:lnTo>
                  <a:pt x="117461" y="112976"/>
                </a:lnTo>
                <a:lnTo>
                  <a:pt x="117461" y="111843"/>
                </a:lnTo>
                <a:close/>
              </a:path>
              <a:path extrusionOk="0" h="120000" w="120000">
                <a:moveTo>
                  <a:pt x="113508" y="0"/>
                </a:moveTo>
                <a:lnTo>
                  <a:pt x="6464" y="0"/>
                </a:lnTo>
                <a:lnTo>
                  <a:pt x="5388" y="1133"/>
                </a:lnTo>
                <a:lnTo>
                  <a:pt x="5028" y="2266"/>
                </a:lnTo>
                <a:lnTo>
                  <a:pt x="3952" y="3389"/>
                </a:lnTo>
                <a:lnTo>
                  <a:pt x="2874" y="6784"/>
                </a:lnTo>
                <a:lnTo>
                  <a:pt x="2514" y="6784"/>
                </a:lnTo>
                <a:lnTo>
                  <a:pt x="2514" y="7913"/>
                </a:lnTo>
                <a:lnTo>
                  <a:pt x="2155" y="7913"/>
                </a:lnTo>
                <a:lnTo>
                  <a:pt x="1796" y="10174"/>
                </a:lnTo>
                <a:lnTo>
                  <a:pt x="1438" y="11308"/>
                </a:lnTo>
                <a:lnTo>
                  <a:pt x="1438" y="12431"/>
                </a:lnTo>
                <a:lnTo>
                  <a:pt x="717" y="14692"/>
                </a:lnTo>
                <a:lnTo>
                  <a:pt x="717" y="16949"/>
                </a:lnTo>
                <a:lnTo>
                  <a:pt x="360" y="19210"/>
                </a:lnTo>
                <a:lnTo>
                  <a:pt x="360" y="20338"/>
                </a:lnTo>
                <a:lnTo>
                  <a:pt x="0" y="21467"/>
                </a:lnTo>
                <a:lnTo>
                  <a:pt x="0" y="98295"/>
                </a:lnTo>
                <a:lnTo>
                  <a:pt x="360" y="98295"/>
                </a:lnTo>
                <a:lnTo>
                  <a:pt x="360" y="99417"/>
                </a:lnTo>
                <a:lnTo>
                  <a:pt x="717" y="102807"/>
                </a:lnTo>
                <a:lnTo>
                  <a:pt x="717" y="103935"/>
                </a:lnTo>
                <a:lnTo>
                  <a:pt x="1438" y="107325"/>
                </a:lnTo>
                <a:lnTo>
                  <a:pt x="1438" y="108459"/>
                </a:lnTo>
                <a:lnTo>
                  <a:pt x="1796" y="108459"/>
                </a:lnTo>
                <a:lnTo>
                  <a:pt x="2155" y="111843"/>
                </a:lnTo>
                <a:lnTo>
                  <a:pt x="117821" y="111843"/>
                </a:lnTo>
                <a:lnTo>
                  <a:pt x="118538" y="108459"/>
                </a:lnTo>
                <a:lnTo>
                  <a:pt x="118538" y="107325"/>
                </a:lnTo>
                <a:lnTo>
                  <a:pt x="118897" y="107325"/>
                </a:lnTo>
                <a:lnTo>
                  <a:pt x="119257" y="103935"/>
                </a:lnTo>
                <a:lnTo>
                  <a:pt x="119257" y="102807"/>
                </a:lnTo>
                <a:lnTo>
                  <a:pt x="119614" y="102807"/>
                </a:lnTo>
                <a:lnTo>
                  <a:pt x="119614" y="100551"/>
                </a:lnTo>
                <a:lnTo>
                  <a:pt x="7182" y="100551"/>
                </a:lnTo>
                <a:lnTo>
                  <a:pt x="6106" y="97161"/>
                </a:lnTo>
                <a:lnTo>
                  <a:pt x="6285" y="97161"/>
                </a:lnTo>
                <a:lnTo>
                  <a:pt x="6106" y="96033"/>
                </a:lnTo>
                <a:lnTo>
                  <a:pt x="6106" y="23734"/>
                </a:lnTo>
                <a:lnTo>
                  <a:pt x="6226" y="22600"/>
                </a:lnTo>
                <a:lnTo>
                  <a:pt x="6106" y="22600"/>
                </a:lnTo>
                <a:lnTo>
                  <a:pt x="6464" y="20338"/>
                </a:lnTo>
                <a:lnTo>
                  <a:pt x="6823" y="20338"/>
                </a:lnTo>
                <a:lnTo>
                  <a:pt x="7182" y="19210"/>
                </a:lnTo>
                <a:lnTo>
                  <a:pt x="7903" y="18082"/>
                </a:lnTo>
                <a:lnTo>
                  <a:pt x="119614" y="18082"/>
                </a:lnTo>
                <a:lnTo>
                  <a:pt x="119614" y="16949"/>
                </a:lnTo>
                <a:lnTo>
                  <a:pt x="119257" y="15815"/>
                </a:lnTo>
                <a:lnTo>
                  <a:pt x="119257" y="14692"/>
                </a:lnTo>
                <a:lnTo>
                  <a:pt x="118897" y="12431"/>
                </a:lnTo>
                <a:lnTo>
                  <a:pt x="118538" y="11308"/>
                </a:lnTo>
                <a:lnTo>
                  <a:pt x="118538" y="10174"/>
                </a:lnTo>
                <a:lnTo>
                  <a:pt x="116740" y="4523"/>
                </a:lnTo>
                <a:lnTo>
                  <a:pt x="116383" y="4523"/>
                </a:lnTo>
                <a:lnTo>
                  <a:pt x="116383" y="3389"/>
                </a:lnTo>
                <a:lnTo>
                  <a:pt x="116022" y="3389"/>
                </a:lnTo>
                <a:lnTo>
                  <a:pt x="115305" y="2266"/>
                </a:lnTo>
                <a:lnTo>
                  <a:pt x="114946" y="2266"/>
                </a:lnTo>
                <a:lnTo>
                  <a:pt x="114946" y="1133"/>
                </a:lnTo>
                <a:lnTo>
                  <a:pt x="114586" y="1133"/>
                </a:lnTo>
                <a:lnTo>
                  <a:pt x="113508" y="0"/>
                </a:lnTo>
                <a:close/>
              </a:path>
              <a:path extrusionOk="0" h="120000" w="120000">
                <a:moveTo>
                  <a:pt x="6825" y="99417"/>
                </a:moveTo>
                <a:lnTo>
                  <a:pt x="7182" y="100551"/>
                </a:lnTo>
                <a:lnTo>
                  <a:pt x="7903" y="100551"/>
                </a:lnTo>
                <a:lnTo>
                  <a:pt x="6825" y="99417"/>
                </a:lnTo>
                <a:close/>
              </a:path>
              <a:path extrusionOk="0" h="120000" w="120000">
                <a:moveTo>
                  <a:pt x="7182" y="99417"/>
                </a:moveTo>
                <a:lnTo>
                  <a:pt x="7903" y="100551"/>
                </a:lnTo>
                <a:lnTo>
                  <a:pt x="8261" y="100551"/>
                </a:lnTo>
                <a:lnTo>
                  <a:pt x="7182" y="99417"/>
                </a:lnTo>
                <a:close/>
              </a:path>
              <a:path extrusionOk="0" h="120000" w="120000">
                <a:moveTo>
                  <a:pt x="112789" y="99417"/>
                </a:moveTo>
                <a:lnTo>
                  <a:pt x="111711" y="100551"/>
                </a:lnTo>
                <a:lnTo>
                  <a:pt x="112432" y="100551"/>
                </a:lnTo>
                <a:lnTo>
                  <a:pt x="112789" y="99417"/>
                </a:lnTo>
                <a:close/>
              </a:path>
              <a:path extrusionOk="0" h="120000" w="120000">
                <a:moveTo>
                  <a:pt x="113149" y="99417"/>
                </a:moveTo>
                <a:lnTo>
                  <a:pt x="112432" y="100551"/>
                </a:lnTo>
                <a:lnTo>
                  <a:pt x="112789" y="100551"/>
                </a:lnTo>
                <a:lnTo>
                  <a:pt x="113149" y="99417"/>
                </a:lnTo>
                <a:close/>
              </a:path>
              <a:path extrusionOk="0" h="120000" w="120000">
                <a:moveTo>
                  <a:pt x="113868" y="23734"/>
                </a:moveTo>
                <a:lnTo>
                  <a:pt x="114225" y="27118"/>
                </a:lnTo>
                <a:lnTo>
                  <a:pt x="114225" y="93777"/>
                </a:lnTo>
                <a:lnTo>
                  <a:pt x="113868" y="97161"/>
                </a:lnTo>
                <a:lnTo>
                  <a:pt x="112789" y="100551"/>
                </a:lnTo>
                <a:lnTo>
                  <a:pt x="119614" y="100551"/>
                </a:lnTo>
                <a:lnTo>
                  <a:pt x="119614" y="99417"/>
                </a:lnTo>
                <a:lnTo>
                  <a:pt x="119975" y="99417"/>
                </a:lnTo>
                <a:lnTo>
                  <a:pt x="119975" y="24857"/>
                </a:lnTo>
                <a:lnTo>
                  <a:pt x="114225" y="24857"/>
                </a:lnTo>
                <a:lnTo>
                  <a:pt x="113868" y="23734"/>
                </a:lnTo>
                <a:close/>
              </a:path>
              <a:path extrusionOk="0" h="120000" w="120000">
                <a:moveTo>
                  <a:pt x="6462" y="98278"/>
                </a:moveTo>
                <a:lnTo>
                  <a:pt x="6825" y="99417"/>
                </a:lnTo>
                <a:lnTo>
                  <a:pt x="6462" y="98278"/>
                </a:lnTo>
                <a:close/>
              </a:path>
              <a:path extrusionOk="0" h="120000" w="120000">
                <a:moveTo>
                  <a:pt x="6106" y="97161"/>
                </a:moveTo>
                <a:lnTo>
                  <a:pt x="6464" y="98295"/>
                </a:lnTo>
                <a:lnTo>
                  <a:pt x="6106" y="97161"/>
                </a:lnTo>
                <a:close/>
              </a:path>
              <a:path extrusionOk="0" h="120000" w="120000">
                <a:moveTo>
                  <a:pt x="113868" y="96033"/>
                </a:moveTo>
                <a:lnTo>
                  <a:pt x="113509" y="98289"/>
                </a:lnTo>
                <a:lnTo>
                  <a:pt x="113868" y="97161"/>
                </a:lnTo>
                <a:lnTo>
                  <a:pt x="113868" y="96033"/>
                </a:lnTo>
                <a:close/>
              </a:path>
              <a:path extrusionOk="0" h="120000" w="120000">
                <a:moveTo>
                  <a:pt x="6285" y="97161"/>
                </a:moveTo>
                <a:lnTo>
                  <a:pt x="6106" y="97161"/>
                </a:lnTo>
                <a:lnTo>
                  <a:pt x="6462" y="98278"/>
                </a:lnTo>
                <a:lnTo>
                  <a:pt x="6285" y="97161"/>
                </a:lnTo>
                <a:close/>
              </a:path>
              <a:path extrusionOk="0" h="120000" w="120000">
                <a:moveTo>
                  <a:pt x="6106" y="93777"/>
                </a:moveTo>
                <a:lnTo>
                  <a:pt x="6106" y="96033"/>
                </a:lnTo>
                <a:lnTo>
                  <a:pt x="6464" y="97161"/>
                </a:lnTo>
                <a:lnTo>
                  <a:pt x="6106" y="93777"/>
                </a:lnTo>
                <a:close/>
              </a:path>
              <a:path extrusionOk="0" h="120000" w="120000">
                <a:moveTo>
                  <a:pt x="6464" y="22600"/>
                </a:moveTo>
                <a:lnTo>
                  <a:pt x="6106" y="23734"/>
                </a:lnTo>
                <a:lnTo>
                  <a:pt x="6106" y="24857"/>
                </a:lnTo>
                <a:lnTo>
                  <a:pt x="6464" y="22600"/>
                </a:lnTo>
                <a:close/>
              </a:path>
              <a:path extrusionOk="0" h="120000" w="120000">
                <a:moveTo>
                  <a:pt x="119975" y="20338"/>
                </a:moveTo>
                <a:lnTo>
                  <a:pt x="113508" y="20338"/>
                </a:lnTo>
                <a:lnTo>
                  <a:pt x="114225" y="24857"/>
                </a:lnTo>
                <a:lnTo>
                  <a:pt x="119975" y="24857"/>
                </a:lnTo>
                <a:lnTo>
                  <a:pt x="119975" y="20338"/>
                </a:lnTo>
                <a:close/>
              </a:path>
              <a:path extrusionOk="0" h="120000" w="120000">
                <a:moveTo>
                  <a:pt x="113688" y="22032"/>
                </a:moveTo>
                <a:lnTo>
                  <a:pt x="113868" y="23734"/>
                </a:lnTo>
                <a:lnTo>
                  <a:pt x="113868" y="22600"/>
                </a:lnTo>
                <a:lnTo>
                  <a:pt x="113688" y="22032"/>
                </a:lnTo>
                <a:close/>
              </a:path>
              <a:path extrusionOk="0" h="120000" w="120000">
                <a:moveTo>
                  <a:pt x="6464" y="20338"/>
                </a:moveTo>
                <a:lnTo>
                  <a:pt x="6106" y="22600"/>
                </a:lnTo>
                <a:lnTo>
                  <a:pt x="6286" y="22032"/>
                </a:lnTo>
                <a:lnTo>
                  <a:pt x="6464" y="20338"/>
                </a:lnTo>
                <a:close/>
              </a:path>
              <a:path extrusionOk="0" h="120000" w="120000">
                <a:moveTo>
                  <a:pt x="6285" y="22036"/>
                </a:moveTo>
                <a:lnTo>
                  <a:pt x="6106" y="22600"/>
                </a:lnTo>
                <a:lnTo>
                  <a:pt x="6226" y="22600"/>
                </a:lnTo>
                <a:lnTo>
                  <a:pt x="6285" y="22036"/>
                </a:lnTo>
                <a:close/>
              </a:path>
              <a:path extrusionOk="0" h="120000" w="120000">
                <a:moveTo>
                  <a:pt x="113508" y="20338"/>
                </a:moveTo>
                <a:lnTo>
                  <a:pt x="113689" y="22036"/>
                </a:lnTo>
                <a:lnTo>
                  <a:pt x="113868" y="22600"/>
                </a:lnTo>
                <a:lnTo>
                  <a:pt x="113508" y="20338"/>
                </a:lnTo>
                <a:close/>
              </a:path>
              <a:path extrusionOk="0" h="120000" w="120000">
                <a:moveTo>
                  <a:pt x="6823" y="20338"/>
                </a:moveTo>
                <a:lnTo>
                  <a:pt x="6464" y="20338"/>
                </a:lnTo>
                <a:lnTo>
                  <a:pt x="6285" y="22036"/>
                </a:lnTo>
                <a:lnTo>
                  <a:pt x="6466" y="21467"/>
                </a:lnTo>
                <a:lnTo>
                  <a:pt x="6823" y="20338"/>
                </a:lnTo>
                <a:close/>
              </a:path>
              <a:path extrusionOk="0" h="120000" w="120000">
                <a:moveTo>
                  <a:pt x="119614" y="18082"/>
                </a:moveTo>
                <a:lnTo>
                  <a:pt x="112432" y="18082"/>
                </a:lnTo>
                <a:lnTo>
                  <a:pt x="113688" y="22032"/>
                </a:lnTo>
                <a:lnTo>
                  <a:pt x="113508" y="20338"/>
                </a:lnTo>
                <a:lnTo>
                  <a:pt x="119975" y="20338"/>
                </a:lnTo>
                <a:lnTo>
                  <a:pt x="119614" y="19210"/>
                </a:lnTo>
                <a:lnTo>
                  <a:pt x="119614" y="18082"/>
                </a:lnTo>
                <a:close/>
              </a:path>
              <a:path extrusionOk="0" h="120000" w="120000">
                <a:moveTo>
                  <a:pt x="7545" y="18831"/>
                </a:moveTo>
                <a:lnTo>
                  <a:pt x="7182" y="19210"/>
                </a:lnTo>
                <a:lnTo>
                  <a:pt x="6825" y="20338"/>
                </a:lnTo>
                <a:lnTo>
                  <a:pt x="7545" y="18831"/>
                </a:lnTo>
                <a:close/>
              </a:path>
              <a:path extrusionOk="0" h="120000" w="120000">
                <a:moveTo>
                  <a:pt x="7903" y="18082"/>
                </a:moveTo>
                <a:lnTo>
                  <a:pt x="7182" y="19210"/>
                </a:lnTo>
                <a:lnTo>
                  <a:pt x="7545" y="18831"/>
                </a:lnTo>
                <a:lnTo>
                  <a:pt x="7903" y="18082"/>
                </a:lnTo>
                <a:close/>
              </a:path>
              <a:path extrusionOk="0" h="120000" w="120000">
                <a:moveTo>
                  <a:pt x="8620" y="18082"/>
                </a:moveTo>
                <a:lnTo>
                  <a:pt x="8261" y="18082"/>
                </a:lnTo>
                <a:lnTo>
                  <a:pt x="7542" y="19210"/>
                </a:lnTo>
                <a:lnTo>
                  <a:pt x="8620" y="18082"/>
                </a:lnTo>
                <a:close/>
              </a:path>
              <a:path extrusionOk="0" h="120000" w="120000">
                <a:moveTo>
                  <a:pt x="112432" y="18082"/>
                </a:moveTo>
                <a:lnTo>
                  <a:pt x="111711" y="18082"/>
                </a:lnTo>
                <a:lnTo>
                  <a:pt x="112789" y="19210"/>
                </a:lnTo>
                <a:lnTo>
                  <a:pt x="112432" y="18082"/>
                </a:lnTo>
                <a:close/>
              </a:path>
              <a:path extrusionOk="0" h="120000" w="120000">
                <a:moveTo>
                  <a:pt x="8261" y="18082"/>
                </a:moveTo>
                <a:lnTo>
                  <a:pt x="7903" y="18082"/>
                </a:lnTo>
                <a:lnTo>
                  <a:pt x="7545" y="18831"/>
                </a:lnTo>
                <a:lnTo>
                  <a:pt x="8261" y="1808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3" name="Shape 343"/>
          <p:cNvSpPr/>
          <p:nvPr/>
        </p:nvSpPr>
        <p:spPr>
          <a:xfrm>
            <a:off x="5584328" y="3515641"/>
            <a:ext cx="655800" cy="468900"/>
          </a:xfrm>
          <a:custGeom>
            <a:pathLst>
              <a:path extrusionOk="0" h="120000" w="120000">
                <a:moveTo>
                  <a:pt x="116336" y="4006"/>
                </a:moveTo>
                <a:lnTo>
                  <a:pt x="113002" y="4854"/>
                </a:lnTo>
                <a:lnTo>
                  <a:pt x="0" y="118182"/>
                </a:lnTo>
                <a:lnTo>
                  <a:pt x="1725" y="119941"/>
                </a:lnTo>
                <a:lnTo>
                  <a:pt x="115618" y="6566"/>
                </a:lnTo>
                <a:lnTo>
                  <a:pt x="116336" y="4006"/>
                </a:lnTo>
                <a:close/>
              </a:path>
              <a:path extrusionOk="0" h="120000" w="120000">
                <a:moveTo>
                  <a:pt x="119751" y="877"/>
                </a:moveTo>
                <a:lnTo>
                  <a:pt x="116968" y="877"/>
                </a:lnTo>
                <a:lnTo>
                  <a:pt x="119125" y="3075"/>
                </a:lnTo>
                <a:lnTo>
                  <a:pt x="115618" y="6566"/>
                </a:lnTo>
                <a:lnTo>
                  <a:pt x="110062" y="26358"/>
                </a:lnTo>
                <a:lnTo>
                  <a:pt x="110062" y="26797"/>
                </a:lnTo>
                <a:lnTo>
                  <a:pt x="110495" y="27679"/>
                </a:lnTo>
                <a:lnTo>
                  <a:pt x="110923" y="27679"/>
                </a:lnTo>
                <a:lnTo>
                  <a:pt x="111790" y="28115"/>
                </a:lnTo>
                <a:lnTo>
                  <a:pt x="112652" y="27679"/>
                </a:lnTo>
                <a:lnTo>
                  <a:pt x="112652" y="26797"/>
                </a:lnTo>
                <a:lnTo>
                  <a:pt x="119751" y="877"/>
                </a:lnTo>
                <a:close/>
              </a:path>
              <a:path extrusionOk="0" h="120000" w="120000">
                <a:moveTo>
                  <a:pt x="119991" y="0"/>
                </a:moveTo>
                <a:lnTo>
                  <a:pt x="93659" y="7027"/>
                </a:lnTo>
                <a:lnTo>
                  <a:pt x="92797" y="7027"/>
                </a:lnTo>
                <a:lnTo>
                  <a:pt x="92366" y="7907"/>
                </a:lnTo>
                <a:lnTo>
                  <a:pt x="92366" y="8348"/>
                </a:lnTo>
                <a:lnTo>
                  <a:pt x="92797" y="9225"/>
                </a:lnTo>
                <a:lnTo>
                  <a:pt x="93659" y="9666"/>
                </a:lnTo>
                <a:lnTo>
                  <a:pt x="94092" y="9666"/>
                </a:lnTo>
                <a:lnTo>
                  <a:pt x="113002" y="4854"/>
                </a:lnTo>
                <a:lnTo>
                  <a:pt x="116968" y="877"/>
                </a:lnTo>
                <a:lnTo>
                  <a:pt x="119751" y="877"/>
                </a:lnTo>
                <a:lnTo>
                  <a:pt x="119991" y="0"/>
                </a:lnTo>
                <a:close/>
              </a:path>
              <a:path extrusionOk="0" h="120000" w="120000">
                <a:moveTo>
                  <a:pt x="117831" y="1756"/>
                </a:moveTo>
                <a:lnTo>
                  <a:pt x="116968" y="1756"/>
                </a:lnTo>
                <a:lnTo>
                  <a:pt x="118263" y="3516"/>
                </a:lnTo>
                <a:lnTo>
                  <a:pt x="116336" y="4006"/>
                </a:lnTo>
                <a:lnTo>
                  <a:pt x="115618" y="6566"/>
                </a:lnTo>
                <a:lnTo>
                  <a:pt x="119125" y="3075"/>
                </a:lnTo>
                <a:lnTo>
                  <a:pt x="117831" y="1756"/>
                </a:lnTo>
                <a:close/>
              </a:path>
              <a:path extrusionOk="0" h="120000" w="120000">
                <a:moveTo>
                  <a:pt x="116968" y="877"/>
                </a:moveTo>
                <a:lnTo>
                  <a:pt x="113002" y="4854"/>
                </a:lnTo>
                <a:lnTo>
                  <a:pt x="116336" y="4006"/>
                </a:lnTo>
                <a:lnTo>
                  <a:pt x="116968" y="1756"/>
                </a:lnTo>
                <a:lnTo>
                  <a:pt x="117831" y="1756"/>
                </a:lnTo>
                <a:lnTo>
                  <a:pt x="116968" y="877"/>
                </a:lnTo>
                <a:close/>
              </a:path>
              <a:path extrusionOk="0" h="120000" w="120000">
                <a:moveTo>
                  <a:pt x="116968" y="1756"/>
                </a:moveTo>
                <a:lnTo>
                  <a:pt x="116336" y="4006"/>
                </a:lnTo>
                <a:lnTo>
                  <a:pt x="118263" y="3516"/>
                </a:lnTo>
                <a:lnTo>
                  <a:pt x="116968" y="1756"/>
                </a:lnTo>
                <a:close/>
              </a:path>
            </a:pathLst>
          </a:custGeom>
          <a:solidFill>
            <a:srgbClr val="98B95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4" name="Shape 344"/>
          <p:cNvSpPr/>
          <p:nvPr/>
        </p:nvSpPr>
        <p:spPr>
          <a:xfrm>
            <a:off x="6240064" y="3515641"/>
            <a:ext cx="674700" cy="468900"/>
          </a:xfrm>
          <a:custGeom>
            <a:pathLst>
              <a:path extrusionOk="0" h="120000" w="120000">
                <a:moveTo>
                  <a:pt x="3462" y="3542"/>
                </a:moveTo>
                <a:lnTo>
                  <a:pt x="4357" y="6578"/>
                </a:lnTo>
                <a:lnTo>
                  <a:pt x="118277" y="119941"/>
                </a:lnTo>
                <a:lnTo>
                  <a:pt x="119956" y="118182"/>
                </a:lnTo>
                <a:lnTo>
                  <a:pt x="6348" y="4298"/>
                </a:lnTo>
                <a:lnTo>
                  <a:pt x="3462" y="3542"/>
                </a:lnTo>
                <a:close/>
              </a:path>
              <a:path extrusionOk="0" h="120000" w="120000">
                <a:moveTo>
                  <a:pt x="877" y="3114"/>
                </a:moveTo>
                <a:lnTo>
                  <a:pt x="7548" y="26797"/>
                </a:lnTo>
                <a:lnTo>
                  <a:pt x="7548" y="27679"/>
                </a:lnTo>
                <a:lnTo>
                  <a:pt x="8386" y="28115"/>
                </a:lnTo>
                <a:lnTo>
                  <a:pt x="8805" y="27679"/>
                </a:lnTo>
                <a:lnTo>
                  <a:pt x="9647" y="27679"/>
                </a:lnTo>
                <a:lnTo>
                  <a:pt x="10063" y="26797"/>
                </a:lnTo>
                <a:lnTo>
                  <a:pt x="10063" y="25922"/>
                </a:lnTo>
                <a:lnTo>
                  <a:pt x="4357" y="6578"/>
                </a:lnTo>
                <a:lnTo>
                  <a:pt x="877" y="3114"/>
                </a:lnTo>
                <a:close/>
              </a:path>
              <a:path extrusionOk="0" h="120000" w="120000">
                <a:moveTo>
                  <a:pt x="3406" y="877"/>
                </a:moveTo>
                <a:lnTo>
                  <a:pt x="2935" y="877"/>
                </a:lnTo>
                <a:lnTo>
                  <a:pt x="6348" y="4298"/>
                </a:lnTo>
                <a:lnTo>
                  <a:pt x="25161" y="9225"/>
                </a:lnTo>
                <a:lnTo>
                  <a:pt x="26003" y="9225"/>
                </a:lnTo>
                <a:lnTo>
                  <a:pt x="26841" y="8348"/>
                </a:lnTo>
                <a:lnTo>
                  <a:pt x="26841" y="7466"/>
                </a:lnTo>
                <a:lnTo>
                  <a:pt x="26424" y="6589"/>
                </a:lnTo>
                <a:lnTo>
                  <a:pt x="25582" y="6589"/>
                </a:lnTo>
                <a:lnTo>
                  <a:pt x="3406" y="877"/>
                </a:lnTo>
                <a:close/>
              </a:path>
              <a:path extrusionOk="0" h="120000" w="120000">
                <a:moveTo>
                  <a:pt x="2935" y="877"/>
                </a:moveTo>
                <a:lnTo>
                  <a:pt x="859" y="3052"/>
                </a:lnTo>
                <a:lnTo>
                  <a:pt x="877" y="3114"/>
                </a:lnTo>
                <a:lnTo>
                  <a:pt x="4357" y="6578"/>
                </a:lnTo>
                <a:lnTo>
                  <a:pt x="3462" y="3542"/>
                </a:lnTo>
                <a:lnTo>
                  <a:pt x="1677" y="3075"/>
                </a:lnTo>
                <a:lnTo>
                  <a:pt x="2935" y="1756"/>
                </a:lnTo>
                <a:lnTo>
                  <a:pt x="3813" y="1756"/>
                </a:lnTo>
                <a:lnTo>
                  <a:pt x="2935" y="877"/>
                </a:lnTo>
                <a:close/>
              </a:path>
              <a:path extrusionOk="0" h="120000" w="120000">
                <a:moveTo>
                  <a:pt x="3813" y="1756"/>
                </a:moveTo>
                <a:lnTo>
                  <a:pt x="2935" y="1756"/>
                </a:lnTo>
                <a:lnTo>
                  <a:pt x="3462" y="3542"/>
                </a:lnTo>
                <a:lnTo>
                  <a:pt x="6348" y="4298"/>
                </a:lnTo>
                <a:lnTo>
                  <a:pt x="3813" y="1756"/>
                </a:lnTo>
                <a:close/>
              </a:path>
              <a:path extrusionOk="0" h="120000" w="120000">
                <a:moveTo>
                  <a:pt x="2935" y="1756"/>
                </a:moveTo>
                <a:lnTo>
                  <a:pt x="1677" y="3075"/>
                </a:lnTo>
                <a:lnTo>
                  <a:pt x="3462" y="3542"/>
                </a:lnTo>
                <a:lnTo>
                  <a:pt x="2935" y="1756"/>
                </a:lnTo>
                <a:close/>
              </a:path>
              <a:path extrusionOk="0" h="120000" w="120000">
                <a:moveTo>
                  <a:pt x="859" y="3052"/>
                </a:moveTo>
                <a:lnTo>
                  <a:pt x="837" y="3075"/>
                </a:lnTo>
                <a:lnTo>
                  <a:pt x="877" y="3114"/>
                </a:lnTo>
                <a:lnTo>
                  <a:pt x="859" y="3052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859" y="3052"/>
                </a:lnTo>
                <a:lnTo>
                  <a:pt x="2935" y="877"/>
                </a:lnTo>
                <a:lnTo>
                  <a:pt x="3406" y="877"/>
                </a:lnTo>
                <a:lnTo>
                  <a:pt x="0" y="0"/>
                </a:lnTo>
                <a:close/>
              </a:path>
            </a:pathLst>
          </a:custGeom>
          <a:solidFill>
            <a:srgbClr val="98B95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5" name="Shape 345"/>
          <p:cNvSpPr/>
          <p:nvPr/>
        </p:nvSpPr>
        <p:spPr>
          <a:xfrm>
            <a:off x="5935783" y="3161950"/>
            <a:ext cx="132000" cy="96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6" name="Shape 346"/>
          <p:cNvSpPr/>
          <p:nvPr/>
        </p:nvSpPr>
        <p:spPr>
          <a:xfrm>
            <a:off x="5931061" y="3158504"/>
            <a:ext cx="141600" cy="102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7" name="Shape 347"/>
          <p:cNvSpPr/>
          <p:nvPr/>
        </p:nvSpPr>
        <p:spPr>
          <a:xfrm>
            <a:off x="6110328" y="3161950"/>
            <a:ext cx="132000" cy="96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8" name="Shape 348"/>
          <p:cNvSpPr/>
          <p:nvPr/>
        </p:nvSpPr>
        <p:spPr>
          <a:xfrm>
            <a:off x="6105594" y="3158504"/>
            <a:ext cx="141600" cy="1029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49" name="Shape 349"/>
          <p:cNvSpPr/>
          <p:nvPr/>
        </p:nvSpPr>
        <p:spPr>
          <a:xfrm>
            <a:off x="6287227" y="3161950"/>
            <a:ext cx="132000" cy="960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0" name="Shape 350"/>
          <p:cNvSpPr/>
          <p:nvPr/>
        </p:nvSpPr>
        <p:spPr>
          <a:xfrm>
            <a:off x="6282516" y="3158504"/>
            <a:ext cx="141600" cy="102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1" name="Shape 351"/>
          <p:cNvSpPr/>
          <p:nvPr/>
        </p:nvSpPr>
        <p:spPr>
          <a:xfrm>
            <a:off x="6464138" y="3161950"/>
            <a:ext cx="132000" cy="96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2" name="Shape 352"/>
          <p:cNvSpPr/>
          <p:nvPr/>
        </p:nvSpPr>
        <p:spPr>
          <a:xfrm>
            <a:off x="6459405" y="3158504"/>
            <a:ext cx="141600" cy="1029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3" name="Shape 353"/>
          <p:cNvSpPr/>
          <p:nvPr/>
        </p:nvSpPr>
        <p:spPr>
          <a:xfrm>
            <a:off x="5867376" y="3122449"/>
            <a:ext cx="788100" cy="182400"/>
          </a:xfrm>
          <a:custGeom>
            <a:pathLst>
              <a:path extrusionOk="0" h="120000" w="120000">
                <a:moveTo>
                  <a:pt x="113510" y="118628"/>
                </a:moveTo>
                <a:lnTo>
                  <a:pt x="6106" y="118628"/>
                </a:lnTo>
                <a:lnTo>
                  <a:pt x="6466" y="119757"/>
                </a:lnTo>
                <a:lnTo>
                  <a:pt x="113149" y="119757"/>
                </a:lnTo>
                <a:lnTo>
                  <a:pt x="113510" y="118628"/>
                </a:lnTo>
                <a:close/>
              </a:path>
              <a:path extrusionOk="0" h="120000" w="120000">
                <a:moveTo>
                  <a:pt x="114586" y="117500"/>
                </a:moveTo>
                <a:lnTo>
                  <a:pt x="5028" y="117500"/>
                </a:lnTo>
                <a:lnTo>
                  <a:pt x="5388" y="118628"/>
                </a:lnTo>
                <a:lnTo>
                  <a:pt x="114586" y="118628"/>
                </a:lnTo>
                <a:lnTo>
                  <a:pt x="114586" y="117500"/>
                </a:lnTo>
                <a:close/>
              </a:path>
              <a:path extrusionOk="0" h="120000" w="120000">
                <a:moveTo>
                  <a:pt x="116024" y="115233"/>
                </a:moveTo>
                <a:lnTo>
                  <a:pt x="3592" y="115233"/>
                </a:lnTo>
                <a:lnTo>
                  <a:pt x="3952" y="116367"/>
                </a:lnTo>
                <a:lnTo>
                  <a:pt x="4668" y="117500"/>
                </a:lnTo>
                <a:lnTo>
                  <a:pt x="114946" y="117500"/>
                </a:lnTo>
                <a:lnTo>
                  <a:pt x="116024" y="116367"/>
                </a:lnTo>
                <a:lnTo>
                  <a:pt x="116024" y="115233"/>
                </a:lnTo>
                <a:close/>
              </a:path>
              <a:path extrusionOk="0" h="120000" w="120000">
                <a:moveTo>
                  <a:pt x="116383" y="4523"/>
                </a:moveTo>
                <a:lnTo>
                  <a:pt x="3231" y="4523"/>
                </a:lnTo>
                <a:lnTo>
                  <a:pt x="2514" y="6784"/>
                </a:lnTo>
                <a:lnTo>
                  <a:pt x="2514" y="7907"/>
                </a:lnTo>
                <a:lnTo>
                  <a:pt x="2153" y="7907"/>
                </a:lnTo>
                <a:lnTo>
                  <a:pt x="1438" y="10175"/>
                </a:lnTo>
                <a:lnTo>
                  <a:pt x="1438" y="11297"/>
                </a:lnTo>
                <a:lnTo>
                  <a:pt x="1077" y="12431"/>
                </a:lnTo>
                <a:lnTo>
                  <a:pt x="717" y="14692"/>
                </a:lnTo>
                <a:lnTo>
                  <a:pt x="717" y="15815"/>
                </a:lnTo>
                <a:lnTo>
                  <a:pt x="360" y="15815"/>
                </a:lnTo>
                <a:lnTo>
                  <a:pt x="360" y="16949"/>
                </a:lnTo>
                <a:lnTo>
                  <a:pt x="0" y="20338"/>
                </a:lnTo>
                <a:lnTo>
                  <a:pt x="0" y="99417"/>
                </a:lnTo>
                <a:lnTo>
                  <a:pt x="360" y="102807"/>
                </a:lnTo>
                <a:lnTo>
                  <a:pt x="360" y="103941"/>
                </a:lnTo>
                <a:lnTo>
                  <a:pt x="717" y="103941"/>
                </a:lnTo>
                <a:lnTo>
                  <a:pt x="717" y="105074"/>
                </a:lnTo>
                <a:lnTo>
                  <a:pt x="1077" y="107325"/>
                </a:lnTo>
                <a:lnTo>
                  <a:pt x="1438" y="108459"/>
                </a:lnTo>
                <a:lnTo>
                  <a:pt x="1438" y="109592"/>
                </a:lnTo>
                <a:lnTo>
                  <a:pt x="3231" y="115233"/>
                </a:lnTo>
                <a:lnTo>
                  <a:pt x="116383" y="115233"/>
                </a:lnTo>
                <a:lnTo>
                  <a:pt x="117100" y="112977"/>
                </a:lnTo>
                <a:lnTo>
                  <a:pt x="117461" y="112977"/>
                </a:lnTo>
                <a:lnTo>
                  <a:pt x="117461" y="111843"/>
                </a:lnTo>
                <a:lnTo>
                  <a:pt x="118537" y="108459"/>
                </a:lnTo>
                <a:lnTo>
                  <a:pt x="118537" y="107325"/>
                </a:lnTo>
                <a:lnTo>
                  <a:pt x="119254" y="105074"/>
                </a:lnTo>
                <a:lnTo>
                  <a:pt x="119254" y="102807"/>
                </a:lnTo>
                <a:lnTo>
                  <a:pt x="119373" y="101684"/>
                </a:lnTo>
                <a:lnTo>
                  <a:pt x="7903" y="101684"/>
                </a:lnTo>
                <a:lnTo>
                  <a:pt x="7184" y="100551"/>
                </a:lnTo>
                <a:lnTo>
                  <a:pt x="6106" y="97161"/>
                </a:lnTo>
                <a:lnTo>
                  <a:pt x="5745" y="93777"/>
                </a:lnTo>
                <a:lnTo>
                  <a:pt x="5866" y="93777"/>
                </a:lnTo>
                <a:lnTo>
                  <a:pt x="5745" y="92643"/>
                </a:lnTo>
                <a:lnTo>
                  <a:pt x="5745" y="25990"/>
                </a:lnTo>
                <a:lnTo>
                  <a:pt x="6106" y="22600"/>
                </a:lnTo>
                <a:lnTo>
                  <a:pt x="7184" y="19210"/>
                </a:lnTo>
                <a:lnTo>
                  <a:pt x="7903" y="18083"/>
                </a:lnTo>
                <a:lnTo>
                  <a:pt x="119374" y="18083"/>
                </a:lnTo>
                <a:lnTo>
                  <a:pt x="119254" y="16949"/>
                </a:lnTo>
                <a:lnTo>
                  <a:pt x="119254" y="14692"/>
                </a:lnTo>
                <a:lnTo>
                  <a:pt x="118537" y="12431"/>
                </a:lnTo>
                <a:lnTo>
                  <a:pt x="118537" y="11297"/>
                </a:lnTo>
                <a:lnTo>
                  <a:pt x="117461" y="7907"/>
                </a:lnTo>
                <a:lnTo>
                  <a:pt x="117100" y="6784"/>
                </a:lnTo>
                <a:lnTo>
                  <a:pt x="116383" y="4523"/>
                </a:lnTo>
                <a:close/>
              </a:path>
              <a:path extrusionOk="0" h="120000" w="120000">
                <a:moveTo>
                  <a:pt x="7542" y="100551"/>
                </a:moveTo>
                <a:lnTo>
                  <a:pt x="7903" y="101684"/>
                </a:lnTo>
                <a:lnTo>
                  <a:pt x="8261" y="101684"/>
                </a:lnTo>
                <a:lnTo>
                  <a:pt x="7542" y="100551"/>
                </a:lnTo>
                <a:close/>
              </a:path>
              <a:path extrusionOk="0" h="120000" w="120000">
                <a:moveTo>
                  <a:pt x="112432" y="100551"/>
                </a:moveTo>
                <a:lnTo>
                  <a:pt x="111352" y="101684"/>
                </a:lnTo>
                <a:lnTo>
                  <a:pt x="111713" y="101684"/>
                </a:lnTo>
                <a:lnTo>
                  <a:pt x="112432" y="100551"/>
                </a:lnTo>
                <a:close/>
              </a:path>
              <a:path extrusionOk="0" h="120000" w="120000">
                <a:moveTo>
                  <a:pt x="119374" y="18083"/>
                </a:moveTo>
                <a:lnTo>
                  <a:pt x="111713" y="18083"/>
                </a:lnTo>
                <a:lnTo>
                  <a:pt x="112789" y="19210"/>
                </a:lnTo>
                <a:lnTo>
                  <a:pt x="113510" y="21467"/>
                </a:lnTo>
                <a:lnTo>
                  <a:pt x="113867" y="23723"/>
                </a:lnTo>
                <a:lnTo>
                  <a:pt x="113867" y="96033"/>
                </a:lnTo>
                <a:lnTo>
                  <a:pt x="113510" y="98289"/>
                </a:lnTo>
                <a:lnTo>
                  <a:pt x="112789" y="100551"/>
                </a:lnTo>
                <a:lnTo>
                  <a:pt x="111713" y="101684"/>
                </a:lnTo>
                <a:lnTo>
                  <a:pt x="119373" y="101684"/>
                </a:lnTo>
                <a:lnTo>
                  <a:pt x="119614" y="99417"/>
                </a:lnTo>
                <a:lnTo>
                  <a:pt x="119614" y="98289"/>
                </a:lnTo>
                <a:lnTo>
                  <a:pt x="119975" y="93777"/>
                </a:lnTo>
                <a:lnTo>
                  <a:pt x="119975" y="24857"/>
                </a:lnTo>
                <a:lnTo>
                  <a:pt x="119614" y="21467"/>
                </a:lnTo>
                <a:lnTo>
                  <a:pt x="119614" y="20338"/>
                </a:lnTo>
                <a:lnTo>
                  <a:pt x="119374" y="18083"/>
                </a:lnTo>
                <a:close/>
              </a:path>
              <a:path extrusionOk="0" h="120000" w="120000">
                <a:moveTo>
                  <a:pt x="6825" y="99417"/>
                </a:moveTo>
                <a:lnTo>
                  <a:pt x="7184" y="100551"/>
                </a:lnTo>
                <a:lnTo>
                  <a:pt x="7542" y="100551"/>
                </a:lnTo>
                <a:lnTo>
                  <a:pt x="6825" y="99417"/>
                </a:lnTo>
                <a:close/>
              </a:path>
              <a:path extrusionOk="0" h="120000" w="120000">
                <a:moveTo>
                  <a:pt x="113149" y="99417"/>
                </a:moveTo>
                <a:lnTo>
                  <a:pt x="112071" y="100551"/>
                </a:lnTo>
                <a:lnTo>
                  <a:pt x="112789" y="100551"/>
                </a:lnTo>
                <a:lnTo>
                  <a:pt x="113149" y="99417"/>
                </a:lnTo>
                <a:close/>
              </a:path>
              <a:path extrusionOk="0" h="120000" w="120000">
                <a:moveTo>
                  <a:pt x="113510" y="97161"/>
                </a:moveTo>
                <a:lnTo>
                  <a:pt x="113149" y="99417"/>
                </a:lnTo>
                <a:lnTo>
                  <a:pt x="113510" y="98289"/>
                </a:lnTo>
                <a:lnTo>
                  <a:pt x="113510" y="97161"/>
                </a:lnTo>
                <a:close/>
              </a:path>
              <a:path extrusionOk="0" h="120000" w="120000">
                <a:moveTo>
                  <a:pt x="6106" y="96033"/>
                </a:moveTo>
                <a:lnTo>
                  <a:pt x="6106" y="97161"/>
                </a:lnTo>
                <a:lnTo>
                  <a:pt x="6466" y="98289"/>
                </a:lnTo>
                <a:lnTo>
                  <a:pt x="6106" y="96033"/>
                </a:lnTo>
                <a:close/>
              </a:path>
              <a:path extrusionOk="0" h="120000" w="120000">
                <a:moveTo>
                  <a:pt x="113867" y="93777"/>
                </a:moveTo>
                <a:lnTo>
                  <a:pt x="113510" y="97161"/>
                </a:lnTo>
                <a:lnTo>
                  <a:pt x="113867" y="96033"/>
                </a:lnTo>
                <a:lnTo>
                  <a:pt x="113867" y="93777"/>
                </a:lnTo>
                <a:close/>
              </a:path>
              <a:path extrusionOk="0" h="120000" w="120000">
                <a:moveTo>
                  <a:pt x="5866" y="93777"/>
                </a:moveTo>
                <a:lnTo>
                  <a:pt x="5745" y="93777"/>
                </a:lnTo>
                <a:lnTo>
                  <a:pt x="6106" y="96033"/>
                </a:lnTo>
                <a:lnTo>
                  <a:pt x="5866" y="93777"/>
                </a:lnTo>
                <a:close/>
              </a:path>
              <a:path extrusionOk="0" h="120000" w="120000">
                <a:moveTo>
                  <a:pt x="113510" y="22600"/>
                </a:moveTo>
                <a:lnTo>
                  <a:pt x="113867" y="25990"/>
                </a:lnTo>
                <a:lnTo>
                  <a:pt x="113867" y="23723"/>
                </a:lnTo>
                <a:lnTo>
                  <a:pt x="113510" y="22600"/>
                </a:lnTo>
                <a:close/>
              </a:path>
              <a:path extrusionOk="0" h="120000" w="120000">
                <a:moveTo>
                  <a:pt x="6466" y="21467"/>
                </a:moveTo>
                <a:lnTo>
                  <a:pt x="6106" y="22600"/>
                </a:lnTo>
                <a:lnTo>
                  <a:pt x="6106" y="23723"/>
                </a:lnTo>
                <a:lnTo>
                  <a:pt x="6466" y="21467"/>
                </a:lnTo>
                <a:close/>
              </a:path>
              <a:path extrusionOk="0" h="120000" w="120000">
                <a:moveTo>
                  <a:pt x="113149" y="20338"/>
                </a:moveTo>
                <a:lnTo>
                  <a:pt x="113510" y="22600"/>
                </a:lnTo>
                <a:lnTo>
                  <a:pt x="113510" y="21467"/>
                </a:lnTo>
                <a:lnTo>
                  <a:pt x="113149" y="20338"/>
                </a:lnTo>
                <a:close/>
              </a:path>
              <a:path extrusionOk="0" h="120000" w="120000">
                <a:moveTo>
                  <a:pt x="7542" y="19210"/>
                </a:moveTo>
                <a:lnTo>
                  <a:pt x="7184" y="19210"/>
                </a:lnTo>
                <a:lnTo>
                  <a:pt x="6825" y="20338"/>
                </a:lnTo>
                <a:lnTo>
                  <a:pt x="7542" y="19210"/>
                </a:lnTo>
                <a:close/>
              </a:path>
              <a:path extrusionOk="0" h="120000" w="120000">
                <a:moveTo>
                  <a:pt x="112789" y="19210"/>
                </a:moveTo>
                <a:lnTo>
                  <a:pt x="112071" y="19210"/>
                </a:lnTo>
                <a:lnTo>
                  <a:pt x="113149" y="20338"/>
                </a:lnTo>
                <a:lnTo>
                  <a:pt x="112789" y="19210"/>
                </a:lnTo>
                <a:close/>
              </a:path>
              <a:path extrusionOk="0" h="120000" w="120000">
                <a:moveTo>
                  <a:pt x="111713" y="18083"/>
                </a:moveTo>
                <a:lnTo>
                  <a:pt x="7903" y="18083"/>
                </a:lnTo>
                <a:lnTo>
                  <a:pt x="7542" y="19210"/>
                </a:lnTo>
                <a:lnTo>
                  <a:pt x="112432" y="19210"/>
                </a:lnTo>
                <a:lnTo>
                  <a:pt x="111713" y="18083"/>
                </a:lnTo>
                <a:close/>
              </a:path>
              <a:path extrusionOk="0" h="120000" w="120000">
                <a:moveTo>
                  <a:pt x="114946" y="2267"/>
                </a:moveTo>
                <a:lnTo>
                  <a:pt x="4668" y="2267"/>
                </a:lnTo>
                <a:lnTo>
                  <a:pt x="3952" y="3389"/>
                </a:lnTo>
                <a:lnTo>
                  <a:pt x="3592" y="4523"/>
                </a:lnTo>
                <a:lnTo>
                  <a:pt x="116024" y="4523"/>
                </a:lnTo>
                <a:lnTo>
                  <a:pt x="116024" y="3389"/>
                </a:lnTo>
                <a:lnTo>
                  <a:pt x="114946" y="2267"/>
                </a:lnTo>
                <a:close/>
              </a:path>
              <a:path extrusionOk="0" h="120000" w="120000">
                <a:moveTo>
                  <a:pt x="114586" y="1133"/>
                </a:moveTo>
                <a:lnTo>
                  <a:pt x="5388" y="1133"/>
                </a:lnTo>
                <a:lnTo>
                  <a:pt x="5028" y="2267"/>
                </a:lnTo>
                <a:lnTo>
                  <a:pt x="114586" y="2267"/>
                </a:lnTo>
                <a:lnTo>
                  <a:pt x="114586" y="1133"/>
                </a:lnTo>
                <a:close/>
              </a:path>
              <a:path extrusionOk="0" h="120000" w="120000">
                <a:moveTo>
                  <a:pt x="113149" y="0"/>
                </a:moveTo>
                <a:lnTo>
                  <a:pt x="6466" y="0"/>
                </a:lnTo>
                <a:lnTo>
                  <a:pt x="6106" y="1133"/>
                </a:lnTo>
                <a:lnTo>
                  <a:pt x="113510" y="1133"/>
                </a:lnTo>
                <a:lnTo>
                  <a:pt x="1131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4" name="Shape 354"/>
          <p:cNvSpPr txBox="1"/>
          <p:nvPr/>
        </p:nvSpPr>
        <p:spPr>
          <a:xfrm>
            <a:off x="7440901" y="3297767"/>
            <a:ext cx="499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aseline="30000" lang="en-GB" sz="3000">
                <a:latin typeface="Calibri"/>
                <a:ea typeface="Calibri"/>
                <a:cs typeface="Calibri"/>
                <a:sym typeface="Calibri"/>
              </a:rPr>
              <a:t>ly</a:t>
            </a: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SUF</a:t>
            </a:r>
          </a:p>
        </p:txBody>
      </p:sp>
      <p:sp>
        <p:nvSpPr>
          <p:cNvPr id="355" name="Shape 355"/>
          <p:cNvSpPr/>
          <p:nvPr/>
        </p:nvSpPr>
        <p:spPr>
          <a:xfrm>
            <a:off x="7209489" y="3161950"/>
            <a:ext cx="132000" cy="96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6" name="Shape 356"/>
          <p:cNvSpPr/>
          <p:nvPr/>
        </p:nvSpPr>
        <p:spPr>
          <a:xfrm>
            <a:off x="7386377" y="3161950"/>
            <a:ext cx="132000" cy="96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7" name="Shape 357"/>
          <p:cNvSpPr/>
          <p:nvPr/>
        </p:nvSpPr>
        <p:spPr>
          <a:xfrm>
            <a:off x="7563288" y="3161950"/>
            <a:ext cx="132000" cy="96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8" name="Shape 358"/>
          <p:cNvSpPr/>
          <p:nvPr/>
        </p:nvSpPr>
        <p:spPr>
          <a:xfrm>
            <a:off x="7737844" y="3161950"/>
            <a:ext cx="132000" cy="96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59" name="Shape 359"/>
          <p:cNvSpPr/>
          <p:nvPr/>
        </p:nvSpPr>
        <p:spPr>
          <a:xfrm>
            <a:off x="7141082" y="3122449"/>
            <a:ext cx="788100" cy="182400"/>
          </a:xfrm>
          <a:custGeom>
            <a:pathLst>
              <a:path extrusionOk="0" h="120000" w="120000">
                <a:moveTo>
                  <a:pt x="113867" y="118628"/>
                </a:moveTo>
                <a:lnTo>
                  <a:pt x="6466" y="118628"/>
                </a:lnTo>
                <a:lnTo>
                  <a:pt x="6825" y="119757"/>
                </a:lnTo>
                <a:lnTo>
                  <a:pt x="113510" y="119757"/>
                </a:lnTo>
                <a:lnTo>
                  <a:pt x="113867" y="118628"/>
                </a:lnTo>
                <a:close/>
              </a:path>
              <a:path extrusionOk="0" h="120000" w="120000">
                <a:moveTo>
                  <a:pt x="114946" y="117500"/>
                </a:moveTo>
                <a:lnTo>
                  <a:pt x="5388" y="117500"/>
                </a:lnTo>
                <a:lnTo>
                  <a:pt x="5388" y="118628"/>
                </a:lnTo>
                <a:lnTo>
                  <a:pt x="114586" y="118628"/>
                </a:lnTo>
                <a:lnTo>
                  <a:pt x="114946" y="117500"/>
                </a:lnTo>
                <a:close/>
              </a:path>
              <a:path extrusionOk="0" h="120000" w="120000">
                <a:moveTo>
                  <a:pt x="116383" y="115233"/>
                </a:moveTo>
                <a:lnTo>
                  <a:pt x="3952" y="115233"/>
                </a:lnTo>
                <a:lnTo>
                  <a:pt x="3952" y="116367"/>
                </a:lnTo>
                <a:lnTo>
                  <a:pt x="5028" y="117500"/>
                </a:lnTo>
                <a:lnTo>
                  <a:pt x="115303" y="117500"/>
                </a:lnTo>
                <a:lnTo>
                  <a:pt x="116024" y="116367"/>
                </a:lnTo>
                <a:lnTo>
                  <a:pt x="116383" y="115233"/>
                </a:lnTo>
                <a:close/>
              </a:path>
              <a:path extrusionOk="0" h="120000" w="120000">
                <a:moveTo>
                  <a:pt x="116741" y="4523"/>
                </a:moveTo>
                <a:lnTo>
                  <a:pt x="3592" y="4523"/>
                </a:lnTo>
                <a:lnTo>
                  <a:pt x="1438" y="11297"/>
                </a:lnTo>
                <a:lnTo>
                  <a:pt x="1438" y="12431"/>
                </a:lnTo>
                <a:lnTo>
                  <a:pt x="1077" y="14692"/>
                </a:lnTo>
                <a:lnTo>
                  <a:pt x="717" y="15815"/>
                </a:lnTo>
                <a:lnTo>
                  <a:pt x="717" y="16949"/>
                </a:lnTo>
                <a:lnTo>
                  <a:pt x="358" y="20338"/>
                </a:lnTo>
                <a:lnTo>
                  <a:pt x="358" y="21467"/>
                </a:lnTo>
                <a:lnTo>
                  <a:pt x="0" y="25990"/>
                </a:lnTo>
                <a:lnTo>
                  <a:pt x="0" y="94899"/>
                </a:lnTo>
                <a:lnTo>
                  <a:pt x="358" y="98289"/>
                </a:lnTo>
                <a:lnTo>
                  <a:pt x="358" y="99417"/>
                </a:lnTo>
                <a:lnTo>
                  <a:pt x="717" y="102807"/>
                </a:lnTo>
                <a:lnTo>
                  <a:pt x="717" y="103941"/>
                </a:lnTo>
                <a:lnTo>
                  <a:pt x="1077" y="105074"/>
                </a:lnTo>
                <a:lnTo>
                  <a:pt x="1438" y="107325"/>
                </a:lnTo>
                <a:lnTo>
                  <a:pt x="1438" y="108459"/>
                </a:lnTo>
                <a:lnTo>
                  <a:pt x="1795" y="109592"/>
                </a:lnTo>
                <a:lnTo>
                  <a:pt x="2515" y="111843"/>
                </a:lnTo>
                <a:lnTo>
                  <a:pt x="2515" y="112977"/>
                </a:lnTo>
                <a:lnTo>
                  <a:pt x="2874" y="112977"/>
                </a:lnTo>
                <a:lnTo>
                  <a:pt x="3592" y="115233"/>
                </a:lnTo>
                <a:lnTo>
                  <a:pt x="116741" y="115233"/>
                </a:lnTo>
                <a:lnTo>
                  <a:pt x="117461" y="112977"/>
                </a:lnTo>
                <a:lnTo>
                  <a:pt x="117817" y="111843"/>
                </a:lnTo>
                <a:lnTo>
                  <a:pt x="118538" y="109592"/>
                </a:lnTo>
                <a:lnTo>
                  <a:pt x="118538" y="108459"/>
                </a:lnTo>
                <a:lnTo>
                  <a:pt x="118899" y="108459"/>
                </a:lnTo>
                <a:lnTo>
                  <a:pt x="118899" y="107325"/>
                </a:lnTo>
                <a:lnTo>
                  <a:pt x="119254" y="105074"/>
                </a:lnTo>
                <a:lnTo>
                  <a:pt x="119254" y="103941"/>
                </a:lnTo>
                <a:lnTo>
                  <a:pt x="119614" y="103941"/>
                </a:lnTo>
                <a:lnTo>
                  <a:pt x="119614" y="102807"/>
                </a:lnTo>
                <a:lnTo>
                  <a:pt x="119734" y="101684"/>
                </a:lnTo>
                <a:lnTo>
                  <a:pt x="8263" y="101684"/>
                </a:lnTo>
                <a:lnTo>
                  <a:pt x="7184" y="100551"/>
                </a:lnTo>
                <a:lnTo>
                  <a:pt x="7542" y="100551"/>
                </a:lnTo>
                <a:lnTo>
                  <a:pt x="6825" y="99417"/>
                </a:lnTo>
                <a:lnTo>
                  <a:pt x="6466" y="98289"/>
                </a:lnTo>
                <a:lnTo>
                  <a:pt x="6646" y="98289"/>
                </a:lnTo>
                <a:lnTo>
                  <a:pt x="6465" y="97161"/>
                </a:lnTo>
                <a:lnTo>
                  <a:pt x="6106" y="96033"/>
                </a:lnTo>
                <a:lnTo>
                  <a:pt x="6106" y="23723"/>
                </a:lnTo>
                <a:lnTo>
                  <a:pt x="6469" y="22584"/>
                </a:lnTo>
                <a:lnTo>
                  <a:pt x="6646" y="21467"/>
                </a:lnTo>
                <a:lnTo>
                  <a:pt x="6466" y="21467"/>
                </a:lnTo>
                <a:lnTo>
                  <a:pt x="6825" y="20338"/>
                </a:lnTo>
                <a:lnTo>
                  <a:pt x="7542" y="19210"/>
                </a:lnTo>
                <a:lnTo>
                  <a:pt x="7184" y="19210"/>
                </a:lnTo>
                <a:lnTo>
                  <a:pt x="8263" y="18083"/>
                </a:lnTo>
                <a:lnTo>
                  <a:pt x="119735" y="18083"/>
                </a:lnTo>
                <a:lnTo>
                  <a:pt x="119614" y="16949"/>
                </a:lnTo>
                <a:lnTo>
                  <a:pt x="119614" y="15815"/>
                </a:lnTo>
                <a:lnTo>
                  <a:pt x="119254" y="15815"/>
                </a:lnTo>
                <a:lnTo>
                  <a:pt x="119254" y="14692"/>
                </a:lnTo>
                <a:lnTo>
                  <a:pt x="118899" y="12431"/>
                </a:lnTo>
                <a:lnTo>
                  <a:pt x="118899" y="11297"/>
                </a:lnTo>
                <a:lnTo>
                  <a:pt x="118538" y="11297"/>
                </a:lnTo>
                <a:lnTo>
                  <a:pt x="118538" y="10175"/>
                </a:lnTo>
                <a:lnTo>
                  <a:pt x="117817" y="7907"/>
                </a:lnTo>
                <a:lnTo>
                  <a:pt x="117461" y="7907"/>
                </a:lnTo>
                <a:lnTo>
                  <a:pt x="117461" y="6784"/>
                </a:lnTo>
                <a:lnTo>
                  <a:pt x="116741" y="4523"/>
                </a:lnTo>
                <a:close/>
              </a:path>
              <a:path extrusionOk="0" h="120000" w="120000">
                <a:moveTo>
                  <a:pt x="7542" y="100551"/>
                </a:moveTo>
                <a:lnTo>
                  <a:pt x="8263" y="101684"/>
                </a:lnTo>
                <a:lnTo>
                  <a:pt x="8620" y="101684"/>
                </a:lnTo>
                <a:lnTo>
                  <a:pt x="7542" y="100551"/>
                </a:lnTo>
                <a:close/>
              </a:path>
              <a:path extrusionOk="0" h="120000" w="120000">
                <a:moveTo>
                  <a:pt x="112432" y="100551"/>
                </a:moveTo>
                <a:lnTo>
                  <a:pt x="111352" y="101684"/>
                </a:lnTo>
                <a:lnTo>
                  <a:pt x="112071" y="101684"/>
                </a:lnTo>
                <a:lnTo>
                  <a:pt x="112432" y="100551"/>
                </a:lnTo>
                <a:close/>
              </a:path>
              <a:path extrusionOk="0" h="120000" w="120000">
                <a:moveTo>
                  <a:pt x="119975" y="99417"/>
                </a:moveTo>
                <a:lnTo>
                  <a:pt x="113510" y="99417"/>
                </a:lnTo>
                <a:lnTo>
                  <a:pt x="112071" y="101684"/>
                </a:lnTo>
                <a:lnTo>
                  <a:pt x="119734" y="101684"/>
                </a:lnTo>
                <a:lnTo>
                  <a:pt x="119975" y="99417"/>
                </a:lnTo>
                <a:close/>
              </a:path>
              <a:path extrusionOk="0" h="120000" w="120000">
                <a:moveTo>
                  <a:pt x="6825" y="99417"/>
                </a:moveTo>
                <a:lnTo>
                  <a:pt x="7542" y="100551"/>
                </a:lnTo>
                <a:lnTo>
                  <a:pt x="7181" y="99792"/>
                </a:lnTo>
                <a:lnTo>
                  <a:pt x="6825" y="99417"/>
                </a:lnTo>
                <a:close/>
              </a:path>
              <a:path extrusionOk="0" h="120000" w="120000">
                <a:moveTo>
                  <a:pt x="7181" y="99792"/>
                </a:moveTo>
                <a:lnTo>
                  <a:pt x="7542" y="100551"/>
                </a:lnTo>
                <a:lnTo>
                  <a:pt x="7903" y="100551"/>
                </a:lnTo>
                <a:lnTo>
                  <a:pt x="7181" y="99792"/>
                </a:lnTo>
                <a:close/>
              </a:path>
              <a:path extrusionOk="0" h="120000" w="120000">
                <a:moveTo>
                  <a:pt x="112971" y="99984"/>
                </a:moveTo>
                <a:lnTo>
                  <a:pt x="112432" y="100551"/>
                </a:lnTo>
                <a:lnTo>
                  <a:pt x="112791" y="100551"/>
                </a:lnTo>
                <a:lnTo>
                  <a:pt x="112971" y="99984"/>
                </a:lnTo>
                <a:close/>
              </a:path>
              <a:path extrusionOk="0" h="120000" w="120000">
                <a:moveTo>
                  <a:pt x="113510" y="99417"/>
                </a:moveTo>
                <a:lnTo>
                  <a:pt x="112971" y="99984"/>
                </a:lnTo>
                <a:lnTo>
                  <a:pt x="112791" y="100551"/>
                </a:lnTo>
                <a:lnTo>
                  <a:pt x="113510" y="99417"/>
                </a:lnTo>
                <a:close/>
              </a:path>
              <a:path extrusionOk="0" h="120000" w="120000">
                <a:moveTo>
                  <a:pt x="119975" y="96033"/>
                </a:moveTo>
                <a:lnTo>
                  <a:pt x="114227" y="96033"/>
                </a:lnTo>
                <a:lnTo>
                  <a:pt x="112971" y="99984"/>
                </a:lnTo>
                <a:lnTo>
                  <a:pt x="113510" y="99417"/>
                </a:lnTo>
                <a:lnTo>
                  <a:pt x="119975" y="99417"/>
                </a:lnTo>
                <a:lnTo>
                  <a:pt x="119975" y="96033"/>
                </a:lnTo>
                <a:close/>
              </a:path>
              <a:path extrusionOk="0" h="120000" w="120000">
                <a:moveTo>
                  <a:pt x="6736" y="98855"/>
                </a:moveTo>
                <a:lnTo>
                  <a:pt x="6825" y="99417"/>
                </a:lnTo>
                <a:lnTo>
                  <a:pt x="7181" y="99792"/>
                </a:lnTo>
                <a:lnTo>
                  <a:pt x="6736" y="98855"/>
                </a:lnTo>
                <a:close/>
              </a:path>
              <a:path extrusionOk="0" h="120000" w="120000">
                <a:moveTo>
                  <a:pt x="6466" y="98289"/>
                </a:moveTo>
                <a:lnTo>
                  <a:pt x="6825" y="99417"/>
                </a:lnTo>
                <a:lnTo>
                  <a:pt x="6736" y="98855"/>
                </a:lnTo>
                <a:lnTo>
                  <a:pt x="6466" y="98289"/>
                </a:lnTo>
                <a:close/>
              </a:path>
              <a:path extrusionOk="0" h="120000" w="120000">
                <a:moveTo>
                  <a:pt x="6646" y="98289"/>
                </a:moveTo>
                <a:lnTo>
                  <a:pt x="6466" y="98289"/>
                </a:lnTo>
                <a:lnTo>
                  <a:pt x="6736" y="98855"/>
                </a:lnTo>
                <a:lnTo>
                  <a:pt x="6646" y="98289"/>
                </a:lnTo>
                <a:close/>
              </a:path>
              <a:path extrusionOk="0" h="120000" w="120000">
                <a:moveTo>
                  <a:pt x="6106" y="93777"/>
                </a:moveTo>
                <a:lnTo>
                  <a:pt x="6106" y="96033"/>
                </a:lnTo>
                <a:lnTo>
                  <a:pt x="6466" y="97161"/>
                </a:lnTo>
                <a:lnTo>
                  <a:pt x="6106" y="93777"/>
                </a:lnTo>
                <a:close/>
              </a:path>
              <a:path extrusionOk="0" h="120000" w="120000">
                <a:moveTo>
                  <a:pt x="113867" y="23723"/>
                </a:moveTo>
                <a:lnTo>
                  <a:pt x="114227" y="27124"/>
                </a:lnTo>
                <a:lnTo>
                  <a:pt x="114227" y="93777"/>
                </a:lnTo>
                <a:lnTo>
                  <a:pt x="113867" y="97161"/>
                </a:lnTo>
                <a:lnTo>
                  <a:pt x="114227" y="96033"/>
                </a:lnTo>
                <a:lnTo>
                  <a:pt x="119975" y="96033"/>
                </a:lnTo>
                <a:lnTo>
                  <a:pt x="119975" y="25990"/>
                </a:lnTo>
                <a:lnTo>
                  <a:pt x="114227" y="25990"/>
                </a:lnTo>
                <a:lnTo>
                  <a:pt x="113867" y="23723"/>
                </a:lnTo>
                <a:close/>
              </a:path>
              <a:path extrusionOk="0" h="120000" w="120000">
                <a:moveTo>
                  <a:pt x="6466" y="22600"/>
                </a:moveTo>
                <a:lnTo>
                  <a:pt x="6106" y="23723"/>
                </a:lnTo>
                <a:lnTo>
                  <a:pt x="6106" y="25990"/>
                </a:lnTo>
                <a:lnTo>
                  <a:pt x="6466" y="22600"/>
                </a:lnTo>
                <a:close/>
              </a:path>
              <a:path extrusionOk="0" h="120000" w="120000">
                <a:moveTo>
                  <a:pt x="113867" y="22600"/>
                </a:moveTo>
                <a:lnTo>
                  <a:pt x="114227" y="25990"/>
                </a:lnTo>
                <a:lnTo>
                  <a:pt x="119975" y="25990"/>
                </a:lnTo>
                <a:lnTo>
                  <a:pt x="119975" y="23723"/>
                </a:lnTo>
                <a:lnTo>
                  <a:pt x="114227" y="23723"/>
                </a:lnTo>
                <a:lnTo>
                  <a:pt x="113867" y="22600"/>
                </a:lnTo>
                <a:close/>
              </a:path>
              <a:path extrusionOk="0" h="120000" w="120000">
                <a:moveTo>
                  <a:pt x="112970" y="19774"/>
                </a:moveTo>
                <a:lnTo>
                  <a:pt x="114227" y="23723"/>
                </a:lnTo>
                <a:lnTo>
                  <a:pt x="119975" y="23723"/>
                </a:lnTo>
                <a:lnTo>
                  <a:pt x="119975" y="20338"/>
                </a:lnTo>
                <a:lnTo>
                  <a:pt x="113510" y="20338"/>
                </a:lnTo>
                <a:lnTo>
                  <a:pt x="112970" y="19774"/>
                </a:lnTo>
                <a:close/>
              </a:path>
              <a:path extrusionOk="0" h="120000" w="120000">
                <a:moveTo>
                  <a:pt x="6825" y="21467"/>
                </a:moveTo>
                <a:lnTo>
                  <a:pt x="6469" y="22584"/>
                </a:lnTo>
                <a:lnTo>
                  <a:pt x="6825" y="21467"/>
                </a:lnTo>
                <a:close/>
              </a:path>
              <a:path extrusionOk="0" h="120000" w="120000">
                <a:moveTo>
                  <a:pt x="113149" y="20338"/>
                </a:moveTo>
                <a:lnTo>
                  <a:pt x="113867" y="22600"/>
                </a:lnTo>
                <a:lnTo>
                  <a:pt x="113510" y="21467"/>
                </a:lnTo>
                <a:lnTo>
                  <a:pt x="113149" y="20338"/>
                </a:lnTo>
                <a:close/>
              </a:path>
              <a:path extrusionOk="0" h="120000" w="120000">
                <a:moveTo>
                  <a:pt x="6825" y="20338"/>
                </a:moveTo>
                <a:lnTo>
                  <a:pt x="6466" y="21467"/>
                </a:lnTo>
                <a:lnTo>
                  <a:pt x="6736" y="20902"/>
                </a:lnTo>
                <a:lnTo>
                  <a:pt x="6825" y="20338"/>
                </a:lnTo>
                <a:close/>
              </a:path>
              <a:path extrusionOk="0" h="120000" w="120000">
                <a:moveTo>
                  <a:pt x="6736" y="20902"/>
                </a:moveTo>
                <a:lnTo>
                  <a:pt x="6466" y="21467"/>
                </a:lnTo>
                <a:lnTo>
                  <a:pt x="6646" y="21467"/>
                </a:lnTo>
                <a:lnTo>
                  <a:pt x="6736" y="20902"/>
                </a:lnTo>
                <a:close/>
              </a:path>
              <a:path extrusionOk="0" h="120000" w="120000">
                <a:moveTo>
                  <a:pt x="7183" y="19964"/>
                </a:moveTo>
                <a:lnTo>
                  <a:pt x="6825" y="20338"/>
                </a:lnTo>
                <a:lnTo>
                  <a:pt x="6736" y="20902"/>
                </a:lnTo>
                <a:lnTo>
                  <a:pt x="7183" y="19964"/>
                </a:lnTo>
                <a:close/>
              </a:path>
              <a:path extrusionOk="0" h="120000" w="120000">
                <a:moveTo>
                  <a:pt x="7542" y="19210"/>
                </a:moveTo>
                <a:lnTo>
                  <a:pt x="6825" y="20338"/>
                </a:lnTo>
                <a:lnTo>
                  <a:pt x="7183" y="19964"/>
                </a:lnTo>
                <a:lnTo>
                  <a:pt x="7542" y="19210"/>
                </a:lnTo>
                <a:close/>
              </a:path>
              <a:path extrusionOk="0" h="120000" w="120000">
                <a:moveTo>
                  <a:pt x="112791" y="19210"/>
                </a:moveTo>
                <a:lnTo>
                  <a:pt x="112970" y="19774"/>
                </a:lnTo>
                <a:lnTo>
                  <a:pt x="113510" y="20338"/>
                </a:lnTo>
                <a:lnTo>
                  <a:pt x="112791" y="19210"/>
                </a:lnTo>
                <a:close/>
              </a:path>
              <a:path extrusionOk="0" h="120000" w="120000">
                <a:moveTo>
                  <a:pt x="119735" y="18083"/>
                </a:moveTo>
                <a:lnTo>
                  <a:pt x="112071" y="18083"/>
                </a:lnTo>
                <a:lnTo>
                  <a:pt x="113510" y="20338"/>
                </a:lnTo>
                <a:lnTo>
                  <a:pt x="119975" y="20338"/>
                </a:lnTo>
                <a:lnTo>
                  <a:pt x="119735" y="18083"/>
                </a:lnTo>
                <a:close/>
              </a:path>
              <a:path extrusionOk="0" h="120000" w="120000">
                <a:moveTo>
                  <a:pt x="112071" y="18083"/>
                </a:moveTo>
                <a:lnTo>
                  <a:pt x="8263" y="18083"/>
                </a:lnTo>
                <a:lnTo>
                  <a:pt x="7542" y="19210"/>
                </a:lnTo>
                <a:lnTo>
                  <a:pt x="7183" y="19964"/>
                </a:lnTo>
                <a:lnTo>
                  <a:pt x="7903" y="19210"/>
                </a:lnTo>
                <a:lnTo>
                  <a:pt x="112432" y="19210"/>
                </a:lnTo>
                <a:lnTo>
                  <a:pt x="112071" y="18083"/>
                </a:lnTo>
                <a:close/>
              </a:path>
              <a:path extrusionOk="0" h="120000" w="120000">
                <a:moveTo>
                  <a:pt x="112791" y="19210"/>
                </a:moveTo>
                <a:lnTo>
                  <a:pt x="112432" y="19210"/>
                </a:lnTo>
                <a:lnTo>
                  <a:pt x="112970" y="19774"/>
                </a:lnTo>
                <a:lnTo>
                  <a:pt x="112791" y="19210"/>
                </a:lnTo>
                <a:close/>
              </a:path>
              <a:path extrusionOk="0" h="120000" w="120000">
                <a:moveTo>
                  <a:pt x="115303" y="2267"/>
                </a:moveTo>
                <a:lnTo>
                  <a:pt x="5028" y="2267"/>
                </a:lnTo>
                <a:lnTo>
                  <a:pt x="3952" y="3389"/>
                </a:lnTo>
                <a:lnTo>
                  <a:pt x="3952" y="4523"/>
                </a:lnTo>
                <a:lnTo>
                  <a:pt x="116383" y="4523"/>
                </a:lnTo>
                <a:lnTo>
                  <a:pt x="116024" y="3389"/>
                </a:lnTo>
                <a:lnTo>
                  <a:pt x="115303" y="2267"/>
                </a:lnTo>
                <a:close/>
              </a:path>
              <a:path extrusionOk="0" h="120000" w="120000">
                <a:moveTo>
                  <a:pt x="114586" y="1133"/>
                </a:moveTo>
                <a:lnTo>
                  <a:pt x="5388" y="1133"/>
                </a:lnTo>
                <a:lnTo>
                  <a:pt x="5388" y="2267"/>
                </a:lnTo>
                <a:lnTo>
                  <a:pt x="114946" y="2267"/>
                </a:lnTo>
                <a:lnTo>
                  <a:pt x="114586" y="1133"/>
                </a:lnTo>
                <a:close/>
              </a:path>
              <a:path extrusionOk="0" h="120000" w="120000">
                <a:moveTo>
                  <a:pt x="113510" y="0"/>
                </a:moveTo>
                <a:lnTo>
                  <a:pt x="6825" y="0"/>
                </a:lnTo>
                <a:lnTo>
                  <a:pt x="6466" y="1133"/>
                </a:lnTo>
                <a:lnTo>
                  <a:pt x="113867" y="1133"/>
                </a:lnTo>
                <a:lnTo>
                  <a:pt x="11351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0" name="Shape 360"/>
          <p:cNvSpPr/>
          <p:nvPr/>
        </p:nvSpPr>
        <p:spPr>
          <a:xfrm>
            <a:off x="6256574" y="2815125"/>
            <a:ext cx="609000" cy="326400"/>
          </a:xfrm>
          <a:custGeom>
            <a:pathLst>
              <a:path extrusionOk="0" h="120000" w="120000">
                <a:moveTo>
                  <a:pt x="115480" y="4776"/>
                </a:moveTo>
                <a:lnTo>
                  <a:pt x="112512" y="5193"/>
                </a:lnTo>
                <a:lnTo>
                  <a:pt x="0" y="116738"/>
                </a:lnTo>
                <a:lnTo>
                  <a:pt x="1858" y="119891"/>
                </a:lnTo>
                <a:lnTo>
                  <a:pt x="114470" y="7803"/>
                </a:lnTo>
                <a:lnTo>
                  <a:pt x="115480" y="4776"/>
                </a:lnTo>
                <a:close/>
              </a:path>
              <a:path extrusionOk="0" h="120000" w="120000">
                <a:moveTo>
                  <a:pt x="119706" y="629"/>
                </a:moveTo>
                <a:lnTo>
                  <a:pt x="117115" y="629"/>
                </a:lnTo>
                <a:lnTo>
                  <a:pt x="118509" y="3783"/>
                </a:lnTo>
                <a:lnTo>
                  <a:pt x="117993" y="4297"/>
                </a:lnTo>
                <a:lnTo>
                  <a:pt x="118045" y="4416"/>
                </a:lnTo>
                <a:lnTo>
                  <a:pt x="117845" y="4444"/>
                </a:lnTo>
                <a:lnTo>
                  <a:pt x="114470" y="7803"/>
                </a:lnTo>
                <a:lnTo>
                  <a:pt x="105497" y="34705"/>
                </a:lnTo>
                <a:lnTo>
                  <a:pt x="105497" y="37229"/>
                </a:lnTo>
                <a:lnTo>
                  <a:pt x="106427" y="37229"/>
                </a:lnTo>
                <a:lnTo>
                  <a:pt x="107356" y="37862"/>
                </a:lnTo>
                <a:lnTo>
                  <a:pt x="108284" y="36595"/>
                </a:lnTo>
                <a:lnTo>
                  <a:pt x="119706" y="629"/>
                </a:lnTo>
                <a:close/>
              </a:path>
              <a:path extrusionOk="0" h="120000" w="120000">
                <a:moveTo>
                  <a:pt x="119906" y="0"/>
                </a:moveTo>
                <a:lnTo>
                  <a:pt x="90626" y="3783"/>
                </a:lnTo>
                <a:lnTo>
                  <a:pt x="89693" y="5046"/>
                </a:lnTo>
                <a:lnTo>
                  <a:pt x="89693" y="7570"/>
                </a:lnTo>
                <a:lnTo>
                  <a:pt x="90160" y="8200"/>
                </a:lnTo>
                <a:lnTo>
                  <a:pt x="91093" y="8200"/>
                </a:lnTo>
                <a:lnTo>
                  <a:pt x="112512" y="5193"/>
                </a:lnTo>
                <a:lnTo>
                  <a:pt x="117115" y="629"/>
                </a:lnTo>
                <a:lnTo>
                  <a:pt x="119706" y="629"/>
                </a:lnTo>
                <a:lnTo>
                  <a:pt x="119906" y="0"/>
                </a:lnTo>
                <a:close/>
              </a:path>
              <a:path extrusionOk="0" h="120000" w="120000">
                <a:moveTo>
                  <a:pt x="117845" y="4444"/>
                </a:moveTo>
                <a:lnTo>
                  <a:pt x="115480" y="4776"/>
                </a:lnTo>
                <a:lnTo>
                  <a:pt x="114470" y="7803"/>
                </a:lnTo>
                <a:lnTo>
                  <a:pt x="117845" y="4444"/>
                </a:lnTo>
                <a:close/>
              </a:path>
              <a:path extrusionOk="0" h="120000" w="120000">
                <a:moveTo>
                  <a:pt x="117115" y="629"/>
                </a:moveTo>
                <a:lnTo>
                  <a:pt x="112512" y="5193"/>
                </a:lnTo>
                <a:lnTo>
                  <a:pt x="115480" y="4776"/>
                </a:lnTo>
                <a:lnTo>
                  <a:pt x="116653" y="1260"/>
                </a:lnTo>
                <a:lnTo>
                  <a:pt x="117393" y="1260"/>
                </a:lnTo>
                <a:lnTo>
                  <a:pt x="117115" y="629"/>
                </a:lnTo>
                <a:close/>
              </a:path>
              <a:path extrusionOk="0" h="120000" w="120000">
                <a:moveTo>
                  <a:pt x="116653" y="1260"/>
                </a:moveTo>
                <a:lnTo>
                  <a:pt x="115480" y="4776"/>
                </a:lnTo>
                <a:lnTo>
                  <a:pt x="117845" y="4444"/>
                </a:lnTo>
                <a:lnTo>
                  <a:pt x="117993" y="4297"/>
                </a:lnTo>
                <a:lnTo>
                  <a:pt x="116653" y="1260"/>
                </a:lnTo>
                <a:close/>
              </a:path>
              <a:path extrusionOk="0" h="120000" w="120000">
                <a:moveTo>
                  <a:pt x="117993" y="4297"/>
                </a:moveTo>
                <a:lnTo>
                  <a:pt x="117845" y="4444"/>
                </a:lnTo>
                <a:lnTo>
                  <a:pt x="118045" y="4416"/>
                </a:lnTo>
                <a:lnTo>
                  <a:pt x="117993" y="4297"/>
                </a:lnTo>
                <a:close/>
              </a:path>
              <a:path extrusionOk="0" h="120000" w="120000">
                <a:moveTo>
                  <a:pt x="117393" y="1260"/>
                </a:moveTo>
                <a:lnTo>
                  <a:pt x="116653" y="1260"/>
                </a:lnTo>
                <a:lnTo>
                  <a:pt x="117993" y="4297"/>
                </a:lnTo>
                <a:lnTo>
                  <a:pt x="118509" y="3783"/>
                </a:lnTo>
                <a:lnTo>
                  <a:pt x="117393" y="1260"/>
                </a:lnTo>
                <a:close/>
              </a:path>
            </a:pathLst>
          </a:custGeom>
          <a:solidFill>
            <a:srgbClr val="98B95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1" name="Shape 361"/>
          <p:cNvSpPr/>
          <p:nvPr/>
        </p:nvSpPr>
        <p:spPr>
          <a:xfrm>
            <a:off x="6865123" y="2815125"/>
            <a:ext cx="674700" cy="326400"/>
          </a:xfrm>
          <a:custGeom>
            <a:pathLst>
              <a:path extrusionOk="0" h="120000" w="120000">
                <a:moveTo>
                  <a:pt x="4266" y="4008"/>
                </a:moveTo>
                <a:lnTo>
                  <a:pt x="5428" y="7505"/>
                </a:lnTo>
                <a:lnTo>
                  <a:pt x="118698" y="119891"/>
                </a:lnTo>
                <a:lnTo>
                  <a:pt x="119956" y="116738"/>
                </a:lnTo>
                <a:lnTo>
                  <a:pt x="6583" y="4249"/>
                </a:lnTo>
                <a:lnTo>
                  <a:pt x="4266" y="4008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11741" y="35965"/>
                </a:lnTo>
                <a:lnTo>
                  <a:pt x="12162" y="36595"/>
                </a:lnTo>
                <a:lnTo>
                  <a:pt x="12999" y="37229"/>
                </a:lnTo>
                <a:lnTo>
                  <a:pt x="13841" y="36595"/>
                </a:lnTo>
                <a:lnTo>
                  <a:pt x="14258" y="35965"/>
                </a:lnTo>
                <a:lnTo>
                  <a:pt x="14679" y="34705"/>
                </a:lnTo>
                <a:lnTo>
                  <a:pt x="14258" y="34072"/>
                </a:lnTo>
                <a:lnTo>
                  <a:pt x="5428" y="7505"/>
                </a:lnTo>
                <a:lnTo>
                  <a:pt x="1677" y="3783"/>
                </a:lnTo>
                <a:lnTo>
                  <a:pt x="2935" y="629"/>
                </a:lnTo>
                <a:lnTo>
                  <a:pt x="8947" y="629"/>
                </a:lnTo>
                <a:lnTo>
                  <a:pt x="0" y="0"/>
                </a:lnTo>
                <a:close/>
              </a:path>
              <a:path extrusionOk="0" h="120000" w="120000">
                <a:moveTo>
                  <a:pt x="2935" y="629"/>
                </a:moveTo>
                <a:lnTo>
                  <a:pt x="1677" y="3783"/>
                </a:lnTo>
                <a:lnTo>
                  <a:pt x="5428" y="7505"/>
                </a:lnTo>
                <a:lnTo>
                  <a:pt x="4266" y="4008"/>
                </a:lnTo>
                <a:lnTo>
                  <a:pt x="2093" y="3783"/>
                </a:lnTo>
                <a:lnTo>
                  <a:pt x="3352" y="1260"/>
                </a:lnTo>
                <a:lnTo>
                  <a:pt x="3570" y="1260"/>
                </a:lnTo>
                <a:lnTo>
                  <a:pt x="2935" y="629"/>
                </a:lnTo>
                <a:close/>
              </a:path>
              <a:path extrusionOk="0" h="120000" w="120000">
                <a:moveTo>
                  <a:pt x="8947" y="629"/>
                </a:moveTo>
                <a:lnTo>
                  <a:pt x="2935" y="629"/>
                </a:lnTo>
                <a:lnTo>
                  <a:pt x="6583" y="4249"/>
                </a:lnTo>
                <a:lnTo>
                  <a:pt x="26420" y="6307"/>
                </a:lnTo>
                <a:lnTo>
                  <a:pt x="27260" y="6307"/>
                </a:lnTo>
                <a:lnTo>
                  <a:pt x="27683" y="5046"/>
                </a:lnTo>
                <a:lnTo>
                  <a:pt x="27683" y="4416"/>
                </a:lnTo>
                <a:lnTo>
                  <a:pt x="28097" y="3156"/>
                </a:lnTo>
                <a:lnTo>
                  <a:pt x="27260" y="1890"/>
                </a:lnTo>
                <a:lnTo>
                  <a:pt x="26841" y="1890"/>
                </a:lnTo>
                <a:lnTo>
                  <a:pt x="8947" y="629"/>
                </a:lnTo>
                <a:close/>
              </a:path>
              <a:path extrusionOk="0" h="120000" w="120000">
                <a:moveTo>
                  <a:pt x="3570" y="1260"/>
                </a:moveTo>
                <a:lnTo>
                  <a:pt x="3352" y="1260"/>
                </a:lnTo>
                <a:lnTo>
                  <a:pt x="4266" y="4008"/>
                </a:lnTo>
                <a:lnTo>
                  <a:pt x="6583" y="4249"/>
                </a:lnTo>
                <a:lnTo>
                  <a:pt x="3570" y="1260"/>
                </a:lnTo>
                <a:close/>
              </a:path>
              <a:path extrusionOk="0" h="120000" w="120000">
                <a:moveTo>
                  <a:pt x="3352" y="1260"/>
                </a:moveTo>
                <a:lnTo>
                  <a:pt x="2093" y="3783"/>
                </a:lnTo>
                <a:lnTo>
                  <a:pt x="4266" y="4008"/>
                </a:lnTo>
                <a:lnTo>
                  <a:pt x="3352" y="1260"/>
                </a:lnTo>
                <a:close/>
              </a:path>
            </a:pathLst>
          </a:custGeom>
          <a:solidFill>
            <a:srgbClr val="98B95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2" name="Shape 362"/>
          <p:cNvSpPr txBox="1"/>
          <p:nvPr/>
        </p:nvSpPr>
        <p:spPr>
          <a:xfrm>
            <a:off x="6117662" y="2549176"/>
            <a:ext cx="1886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unfortunately</a:t>
            </a:r>
            <a:r>
              <a:rPr baseline="-25000" lang="en-GB" sz="2000">
                <a:latin typeface="Calibri"/>
                <a:ea typeface="Calibri"/>
                <a:cs typeface="Calibri"/>
                <a:sym typeface="Calibri"/>
              </a:rPr>
              <a:t>STM</a:t>
            </a:r>
          </a:p>
        </p:txBody>
      </p:sp>
      <p:sp>
        <p:nvSpPr>
          <p:cNvPr id="363" name="Shape 363"/>
          <p:cNvSpPr/>
          <p:nvPr/>
        </p:nvSpPr>
        <p:spPr>
          <a:xfrm>
            <a:off x="6596218" y="2461425"/>
            <a:ext cx="132000" cy="963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4" name="Shape 364"/>
          <p:cNvSpPr/>
          <p:nvPr/>
        </p:nvSpPr>
        <p:spPr>
          <a:xfrm>
            <a:off x="6591496" y="2457996"/>
            <a:ext cx="141600" cy="102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5" name="Shape 365"/>
          <p:cNvSpPr/>
          <p:nvPr/>
        </p:nvSpPr>
        <p:spPr>
          <a:xfrm>
            <a:off x="6773117" y="2461425"/>
            <a:ext cx="132000" cy="963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6" name="Shape 366"/>
          <p:cNvSpPr/>
          <p:nvPr/>
        </p:nvSpPr>
        <p:spPr>
          <a:xfrm>
            <a:off x="6768406" y="2457996"/>
            <a:ext cx="141600" cy="1029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7" name="Shape 367"/>
          <p:cNvSpPr/>
          <p:nvPr/>
        </p:nvSpPr>
        <p:spPr>
          <a:xfrm>
            <a:off x="6947673" y="2461425"/>
            <a:ext cx="132000" cy="963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8" name="Shape 368"/>
          <p:cNvSpPr/>
          <p:nvPr/>
        </p:nvSpPr>
        <p:spPr>
          <a:xfrm>
            <a:off x="6942963" y="2457996"/>
            <a:ext cx="141600" cy="102900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69" name="Shape 369"/>
          <p:cNvSpPr/>
          <p:nvPr/>
        </p:nvSpPr>
        <p:spPr>
          <a:xfrm>
            <a:off x="7124572" y="2461425"/>
            <a:ext cx="132000" cy="9630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70" name="Shape 370"/>
          <p:cNvSpPr/>
          <p:nvPr/>
        </p:nvSpPr>
        <p:spPr>
          <a:xfrm>
            <a:off x="7119850" y="2457996"/>
            <a:ext cx="141600" cy="102900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71" name="Shape 371"/>
          <p:cNvSpPr/>
          <p:nvPr/>
        </p:nvSpPr>
        <p:spPr>
          <a:xfrm>
            <a:off x="6527822" y="2423652"/>
            <a:ext cx="788100" cy="180600"/>
          </a:xfrm>
          <a:custGeom>
            <a:pathLst>
              <a:path extrusionOk="0" h="120000" w="120000">
                <a:moveTo>
                  <a:pt x="114586" y="117445"/>
                </a:moveTo>
                <a:lnTo>
                  <a:pt x="5385" y="117445"/>
                </a:lnTo>
                <a:lnTo>
                  <a:pt x="6464" y="118589"/>
                </a:lnTo>
                <a:lnTo>
                  <a:pt x="6823" y="119723"/>
                </a:lnTo>
                <a:lnTo>
                  <a:pt x="113149" y="119723"/>
                </a:lnTo>
                <a:lnTo>
                  <a:pt x="113508" y="118589"/>
                </a:lnTo>
                <a:lnTo>
                  <a:pt x="114586" y="117445"/>
                </a:lnTo>
                <a:close/>
              </a:path>
              <a:path extrusionOk="0" h="120000" w="120000">
                <a:moveTo>
                  <a:pt x="116024" y="115168"/>
                </a:moveTo>
                <a:lnTo>
                  <a:pt x="3952" y="115168"/>
                </a:lnTo>
                <a:lnTo>
                  <a:pt x="5028" y="117445"/>
                </a:lnTo>
                <a:lnTo>
                  <a:pt x="115303" y="117445"/>
                </a:lnTo>
                <a:lnTo>
                  <a:pt x="116024" y="115168"/>
                </a:lnTo>
                <a:close/>
              </a:path>
              <a:path extrusionOk="0" h="120000" w="120000">
                <a:moveTo>
                  <a:pt x="117461" y="111741"/>
                </a:moveTo>
                <a:lnTo>
                  <a:pt x="2514" y="111741"/>
                </a:lnTo>
                <a:lnTo>
                  <a:pt x="2514" y="112885"/>
                </a:lnTo>
                <a:lnTo>
                  <a:pt x="3592" y="114024"/>
                </a:lnTo>
                <a:lnTo>
                  <a:pt x="3592" y="115168"/>
                </a:lnTo>
                <a:lnTo>
                  <a:pt x="116381" y="115168"/>
                </a:lnTo>
                <a:lnTo>
                  <a:pt x="116741" y="114024"/>
                </a:lnTo>
                <a:lnTo>
                  <a:pt x="117461" y="112885"/>
                </a:lnTo>
                <a:lnTo>
                  <a:pt x="117461" y="111741"/>
                </a:lnTo>
                <a:close/>
              </a:path>
              <a:path extrusionOk="0" h="120000" w="120000">
                <a:moveTo>
                  <a:pt x="6464" y="19380"/>
                </a:moveTo>
                <a:lnTo>
                  <a:pt x="0" y="19380"/>
                </a:lnTo>
                <a:lnTo>
                  <a:pt x="0" y="98067"/>
                </a:lnTo>
                <a:lnTo>
                  <a:pt x="358" y="99200"/>
                </a:lnTo>
                <a:lnTo>
                  <a:pt x="717" y="102615"/>
                </a:lnTo>
                <a:lnTo>
                  <a:pt x="717" y="103760"/>
                </a:lnTo>
                <a:lnTo>
                  <a:pt x="1434" y="107181"/>
                </a:lnTo>
                <a:lnTo>
                  <a:pt x="1434" y="108319"/>
                </a:lnTo>
                <a:lnTo>
                  <a:pt x="1795" y="108319"/>
                </a:lnTo>
                <a:lnTo>
                  <a:pt x="2155" y="111741"/>
                </a:lnTo>
                <a:lnTo>
                  <a:pt x="117817" y="111741"/>
                </a:lnTo>
                <a:lnTo>
                  <a:pt x="118538" y="108319"/>
                </a:lnTo>
                <a:lnTo>
                  <a:pt x="118538" y="107181"/>
                </a:lnTo>
                <a:lnTo>
                  <a:pt x="118893" y="107181"/>
                </a:lnTo>
                <a:lnTo>
                  <a:pt x="119256" y="103760"/>
                </a:lnTo>
                <a:lnTo>
                  <a:pt x="119256" y="102615"/>
                </a:lnTo>
                <a:lnTo>
                  <a:pt x="119614" y="102615"/>
                </a:lnTo>
                <a:lnTo>
                  <a:pt x="119614" y="100338"/>
                </a:lnTo>
                <a:lnTo>
                  <a:pt x="7182" y="100338"/>
                </a:lnTo>
                <a:lnTo>
                  <a:pt x="6106" y="96922"/>
                </a:lnTo>
                <a:lnTo>
                  <a:pt x="6285" y="96922"/>
                </a:lnTo>
                <a:lnTo>
                  <a:pt x="6106" y="95778"/>
                </a:lnTo>
                <a:lnTo>
                  <a:pt x="6106" y="22807"/>
                </a:lnTo>
                <a:lnTo>
                  <a:pt x="6225" y="21668"/>
                </a:lnTo>
                <a:lnTo>
                  <a:pt x="6106" y="21668"/>
                </a:lnTo>
                <a:lnTo>
                  <a:pt x="6464" y="19380"/>
                </a:lnTo>
                <a:close/>
              </a:path>
              <a:path extrusionOk="0" h="120000" w="120000">
                <a:moveTo>
                  <a:pt x="6823" y="99200"/>
                </a:moveTo>
                <a:lnTo>
                  <a:pt x="7182" y="100338"/>
                </a:lnTo>
                <a:lnTo>
                  <a:pt x="7542" y="100338"/>
                </a:lnTo>
                <a:lnTo>
                  <a:pt x="6823" y="99200"/>
                </a:lnTo>
                <a:close/>
              </a:path>
              <a:path extrusionOk="0" h="120000" w="120000">
                <a:moveTo>
                  <a:pt x="7182" y="99200"/>
                </a:moveTo>
                <a:lnTo>
                  <a:pt x="7542" y="100338"/>
                </a:lnTo>
                <a:lnTo>
                  <a:pt x="8260" y="100338"/>
                </a:lnTo>
                <a:lnTo>
                  <a:pt x="7182" y="99200"/>
                </a:lnTo>
                <a:close/>
              </a:path>
              <a:path extrusionOk="0" h="120000" w="120000">
                <a:moveTo>
                  <a:pt x="112789" y="99200"/>
                </a:moveTo>
                <a:lnTo>
                  <a:pt x="111711" y="100338"/>
                </a:lnTo>
                <a:lnTo>
                  <a:pt x="112428" y="100338"/>
                </a:lnTo>
                <a:lnTo>
                  <a:pt x="112789" y="99200"/>
                </a:lnTo>
                <a:close/>
              </a:path>
              <a:path extrusionOk="0" h="120000" w="120000">
                <a:moveTo>
                  <a:pt x="113149" y="99200"/>
                </a:moveTo>
                <a:lnTo>
                  <a:pt x="112428" y="100338"/>
                </a:lnTo>
                <a:lnTo>
                  <a:pt x="112789" y="100338"/>
                </a:lnTo>
                <a:lnTo>
                  <a:pt x="113149" y="99200"/>
                </a:lnTo>
                <a:close/>
              </a:path>
              <a:path extrusionOk="0" h="120000" w="120000">
                <a:moveTo>
                  <a:pt x="119975" y="93501"/>
                </a:moveTo>
                <a:lnTo>
                  <a:pt x="114225" y="93501"/>
                </a:lnTo>
                <a:lnTo>
                  <a:pt x="113867" y="96922"/>
                </a:lnTo>
                <a:lnTo>
                  <a:pt x="112789" y="100338"/>
                </a:lnTo>
                <a:lnTo>
                  <a:pt x="119614" y="100338"/>
                </a:lnTo>
                <a:lnTo>
                  <a:pt x="119614" y="99200"/>
                </a:lnTo>
                <a:lnTo>
                  <a:pt x="119975" y="99200"/>
                </a:lnTo>
                <a:lnTo>
                  <a:pt x="119975" y="93501"/>
                </a:lnTo>
                <a:close/>
              </a:path>
              <a:path extrusionOk="0" h="120000" w="120000">
                <a:moveTo>
                  <a:pt x="6285" y="96922"/>
                </a:moveTo>
                <a:lnTo>
                  <a:pt x="6106" y="96922"/>
                </a:lnTo>
                <a:lnTo>
                  <a:pt x="6463" y="98055"/>
                </a:lnTo>
                <a:lnTo>
                  <a:pt x="6285" y="96922"/>
                </a:lnTo>
                <a:close/>
              </a:path>
              <a:path extrusionOk="0" h="120000" w="120000">
                <a:moveTo>
                  <a:pt x="113867" y="95778"/>
                </a:moveTo>
                <a:lnTo>
                  <a:pt x="113510" y="98055"/>
                </a:lnTo>
                <a:lnTo>
                  <a:pt x="113867" y="96922"/>
                </a:lnTo>
                <a:lnTo>
                  <a:pt x="113867" y="95778"/>
                </a:lnTo>
                <a:close/>
              </a:path>
              <a:path extrusionOk="0" h="120000" w="120000">
                <a:moveTo>
                  <a:pt x="6106" y="93501"/>
                </a:moveTo>
                <a:lnTo>
                  <a:pt x="6106" y="95778"/>
                </a:lnTo>
                <a:lnTo>
                  <a:pt x="6464" y="96922"/>
                </a:lnTo>
                <a:lnTo>
                  <a:pt x="6106" y="93501"/>
                </a:lnTo>
                <a:close/>
              </a:path>
              <a:path extrusionOk="0" h="120000" w="120000">
                <a:moveTo>
                  <a:pt x="113867" y="22807"/>
                </a:moveTo>
                <a:lnTo>
                  <a:pt x="113867" y="95778"/>
                </a:lnTo>
                <a:lnTo>
                  <a:pt x="114225" y="93501"/>
                </a:lnTo>
                <a:lnTo>
                  <a:pt x="119975" y="93501"/>
                </a:lnTo>
                <a:lnTo>
                  <a:pt x="119975" y="23940"/>
                </a:lnTo>
                <a:lnTo>
                  <a:pt x="114225" y="23940"/>
                </a:lnTo>
                <a:lnTo>
                  <a:pt x="113867" y="22807"/>
                </a:lnTo>
                <a:close/>
              </a:path>
              <a:path extrusionOk="0" h="120000" w="120000">
                <a:moveTo>
                  <a:pt x="6464" y="21668"/>
                </a:moveTo>
                <a:lnTo>
                  <a:pt x="6106" y="22807"/>
                </a:lnTo>
                <a:lnTo>
                  <a:pt x="6106" y="23940"/>
                </a:lnTo>
                <a:lnTo>
                  <a:pt x="6464" y="21668"/>
                </a:lnTo>
                <a:close/>
              </a:path>
              <a:path extrusionOk="0" h="120000" w="120000">
                <a:moveTo>
                  <a:pt x="119975" y="19380"/>
                </a:moveTo>
                <a:lnTo>
                  <a:pt x="113508" y="19380"/>
                </a:lnTo>
                <a:lnTo>
                  <a:pt x="114225" y="23940"/>
                </a:lnTo>
                <a:lnTo>
                  <a:pt x="119975" y="23940"/>
                </a:lnTo>
                <a:lnTo>
                  <a:pt x="119975" y="19380"/>
                </a:lnTo>
                <a:close/>
              </a:path>
              <a:path extrusionOk="0" h="120000" w="120000">
                <a:moveTo>
                  <a:pt x="113688" y="21098"/>
                </a:moveTo>
                <a:lnTo>
                  <a:pt x="113867" y="22807"/>
                </a:lnTo>
                <a:lnTo>
                  <a:pt x="113867" y="21668"/>
                </a:lnTo>
                <a:lnTo>
                  <a:pt x="113688" y="21098"/>
                </a:lnTo>
                <a:close/>
              </a:path>
              <a:path extrusionOk="0" h="120000" w="120000">
                <a:moveTo>
                  <a:pt x="6464" y="19380"/>
                </a:moveTo>
                <a:lnTo>
                  <a:pt x="6106" y="21668"/>
                </a:lnTo>
                <a:lnTo>
                  <a:pt x="6285" y="21098"/>
                </a:lnTo>
                <a:lnTo>
                  <a:pt x="6464" y="19380"/>
                </a:lnTo>
                <a:close/>
              </a:path>
              <a:path extrusionOk="0" h="120000" w="120000">
                <a:moveTo>
                  <a:pt x="6285" y="21098"/>
                </a:moveTo>
                <a:lnTo>
                  <a:pt x="6106" y="21668"/>
                </a:lnTo>
                <a:lnTo>
                  <a:pt x="6225" y="21668"/>
                </a:lnTo>
                <a:lnTo>
                  <a:pt x="6285" y="21098"/>
                </a:lnTo>
                <a:close/>
              </a:path>
              <a:path extrusionOk="0" h="120000" w="120000">
                <a:moveTo>
                  <a:pt x="113508" y="19380"/>
                </a:moveTo>
                <a:lnTo>
                  <a:pt x="113688" y="21098"/>
                </a:lnTo>
                <a:lnTo>
                  <a:pt x="113867" y="21668"/>
                </a:lnTo>
                <a:lnTo>
                  <a:pt x="113508" y="19380"/>
                </a:lnTo>
                <a:close/>
              </a:path>
              <a:path extrusionOk="0" h="120000" w="120000">
                <a:moveTo>
                  <a:pt x="117817" y="6839"/>
                </a:moveTo>
                <a:lnTo>
                  <a:pt x="2155" y="6839"/>
                </a:lnTo>
                <a:lnTo>
                  <a:pt x="1795" y="9121"/>
                </a:lnTo>
                <a:lnTo>
                  <a:pt x="1434" y="10266"/>
                </a:lnTo>
                <a:lnTo>
                  <a:pt x="1434" y="11399"/>
                </a:lnTo>
                <a:lnTo>
                  <a:pt x="717" y="13687"/>
                </a:lnTo>
                <a:lnTo>
                  <a:pt x="717" y="15964"/>
                </a:lnTo>
                <a:lnTo>
                  <a:pt x="358" y="18247"/>
                </a:lnTo>
                <a:lnTo>
                  <a:pt x="358" y="19380"/>
                </a:lnTo>
                <a:lnTo>
                  <a:pt x="6464" y="19380"/>
                </a:lnTo>
                <a:lnTo>
                  <a:pt x="6285" y="21098"/>
                </a:lnTo>
                <a:lnTo>
                  <a:pt x="7542" y="17103"/>
                </a:lnTo>
                <a:lnTo>
                  <a:pt x="119614" y="17103"/>
                </a:lnTo>
                <a:lnTo>
                  <a:pt x="119614" y="15964"/>
                </a:lnTo>
                <a:lnTo>
                  <a:pt x="119256" y="14820"/>
                </a:lnTo>
                <a:lnTo>
                  <a:pt x="119256" y="13687"/>
                </a:lnTo>
                <a:lnTo>
                  <a:pt x="118893" y="11399"/>
                </a:lnTo>
                <a:lnTo>
                  <a:pt x="118538" y="10266"/>
                </a:lnTo>
                <a:lnTo>
                  <a:pt x="118538" y="9121"/>
                </a:lnTo>
                <a:lnTo>
                  <a:pt x="117817" y="6839"/>
                </a:lnTo>
                <a:close/>
              </a:path>
              <a:path extrusionOk="0" h="120000" w="120000">
                <a:moveTo>
                  <a:pt x="119614" y="17103"/>
                </a:moveTo>
                <a:lnTo>
                  <a:pt x="112428" y="17103"/>
                </a:lnTo>
                <a:lnTo>
                  <a:pt x="113688" y="21098"/>
                </a:lnTo>
                <a:lnTo>
                  <a:pt x="113508" y="19380"/>
                </a:lnTo>
                <a:lnTo>
                  <a:pt x="119975" y="19380"/>
                </a:lnTo>
                <a:lnTo>
                  <a:pt x="119614" y="18247"/>
                </a:lnTo>
                <a:lnTo>
                  <a:pt x="119614" y="17103"/>
                </a:lnTo>
                <a:close/>
              </a:path>
              <a:path extrusionOk="0" h="120000" w="120000">
                <a:moveTo>
                  <a:pt x="112789" y="18247"/>
                </a:moveTo>
                <a:lnTo>
                  <a:pt x="113508" y="20524"/>
                </a:lnTo>
                <a:lnTo>
                  <a:pt x="113149" y="19380"/>
                </a:lnTo>
                <a:lnTo>
                  <a:pt x="112789" y="18247"/>
                </a:lnTo>
                <a:close/>
              </a:path>
              <a:path extrusionOk="0" h="120000" w="120000">
                <a:moveTo>
                  <a:pt x="8260" y="17103"/>
                </a:moveTo>
                <a:lnTo>
                  <a:pt x="7542" y="17103"/>
                </a:lnTo>
                <a:lnTo>
                  <a:pt x="7182" y="18247"/>
                </a:lnTo>
                <a:lnTo>
                  <a:pt x="8260" y="17103"/>
                </a:lnTo>
                <a:close/>
              </a:path>
              <a:path extrusionOk="0" h="120000" w="120000">
                <a:moveTo>
                  <a:pt x="8620" y="17103"/>
                </a:moveTo>
                <a:lnTo>
                  <a:pt x="8260" y="17103"/>
                </a:lnTo>
                <a:lnTo>
                  <a:pt x="7542" y="18247"/>
                </a:lnTo>
                <a:lnTo>
                  <a:pt x="8620" y="17103"/>
                </a:lnTo>
                <a:close/>
              </a:path>
              <a:path extrusionOk="0" h="120000" w="120000">
                <a:moveTo>
                  <a:pt x="112428" y="17103"/>
                </a:moveTo>
                <a:lnTo>
                  <a:pt x="111711" y="17103"/>
                </a:lnTo>
                <a:lnTo>
                  <a:pt x="112789" y="18247"/>
                </a:lnTo>
                <a:lnTo>
                  <a:pt x="112428" y="17103"/>
                </a:lnTo>
                <a:close/>
              </a:path>
              <a:path extrusionOk="0" h="120000" w="120000">
                <a:moveTo>
                  <a:pt x="5387" y="0"/>
                </a:moveTo>
                <a:lnTo>
                  <a:pt x="5028" y="1140"/>
                </a:lnTo>
                <a:lnTo>
                  <a:pt x="3952" y="2279"/>
                </a:lnTo>
                <a:lnTo>
                  <a:pt x="3592" y="3417"/>
                </a:lnTo>
                <a:lnTo>
                  <a:pt x="2514" y="5706"/>
                </a:lnTo>
                <a:lnTo>
                  <a:pt x="2514" y="6839"/>
                </a:lnTo>
                <a:lnTo>
                  <a:pt x="117461" y="6839"/>
                </a:lnTo>
                <a:lnTo>
                  <a:pt x="117461" y="5706"/>
                </a:lnTo>
                <a:lnTo>
                  <a:pt x="116741" y="3417"/>
                </a:lnTo>
                <a:lnTo>
                  <a:pt x="116381" y="3417"/>
                </a:lnTo>
                <a:lnTo>
                  <a:pt x="116381" y="2279"/>
                </a:lnTo>
                <a:lnTo>
                  <a:pt x="116024" y="2279"/>
                </a:lnTo>
                <a:lnTo>
                  <a:pt x="115303" y="1140"/>
                </a:lnTo>
                <a:lnTo>
                  <a:pt x="114943" y="1140"/>
                </a:lnTo>
                <a:lnTo>
                  <a:pt x="114943" y="2"/>
                </a:lnTo>
                <a:lnTo>
                  <a:pt x="5387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72" name="Shape 372"/>
          <p:cNvSpPr txBox="1"/>
          <p:nvPr/>
        </p:nvSpPr>
        <p:spPr>
          <a:xfrm>
            <a:off x="6622434" y="2882266"/>
            <a:ext cx="5397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GB" sz="1500">
                <a:latin typeface="Bad Script"/>
                <a:ea typeface="Bad Script"/>
                <a:cs typeface="Bad Script"/>
                <a:sym typeface="Bad Script"/>
              </a:rPr>
              <a:t>,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780455" y="2957814"/>
            <a:ext cx="5235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GB" sz="1100">
                <a:latin typeface="Bookman Old Style"/>
                <a:ea typeface="Bookman Old Style"/>
                <a:cs typeface="Bookman Old Style"/>
                <a:sym typeface="Bookman Old Style"/>
              </a:rPr>
              <a:t>m	m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5487888" y="3249696"/>
            <a:ext cx="16977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unfortunate</a:t>
            </a:r>
            <a:r>
              <a:rPr baseline="-25000" lang="en-GB" sz="2000">
                <a:latin typeface="Calibri"/>
                <a:ea typeface="Calibri"/>
                <a:cs typeface="Calibri"/>
                <a:sym typeface="Calibri"/>
              </a:rPr>
              <a:t>STM</a:t>
            </a:r>
          </a:p>
          <a:p>
            <a:pPr indent="0" lvl="0" marL="0" marR="12700" rtl="0" algn="ctr">
              <a:lnSpc>
                <a:spcPct val="100000"/>
              </a:lnSpc>
              <a:spcBef>
                <a:spcPts val="1800"/>
              </a:spcBef>
              <a:buNone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lang="en-GB" sz="1700">
                <a:latin typeface="Bookman Old Style"/>
                <a:ea typeface="Bookman Old Style"/>
                <a:cs typeface="Bookman Old Style"/>
                <a:sym typeface="Bookman Old Style"/>
              </a:rPr>
              <a:t>m</a:t>
            </a:r>
            <a:r>
              <a:rPr lang="en-GB" sz="1500">
                <a:latin typeface="Bad Script"/>
                <a:ea typeface="Bad Script"/>
                <a:cs typeface="Bad Script"/>
                <a:sym typeface="Bad Script"/>
              </a:rPr>
              <a:t>, </a:t>
            </a:r>
            <a:r>
              <a:rPr lang="en-GB" sz="150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baseline="-25000" lang="en-GB" sz="1700">
                <a:latin typeface="Bookman Old Style"/>
                <a:ea typeface="Bookman Old Style"/>
                <a:cs typeface="Bookman Old Style"/>
                <a:sym typeface="Bookman Old Style"/>
              </a:rPr>
              <a:t>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500688" y="319207"/>
            <a:ext cx="674658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GB" sz="2800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NLP Tools: Parsing for sentence structure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500688" y="927158"/>
            <a:ext cx="5932053" cy="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Neural networks can accurately determine the  structure of sentences, supporting interpretation</a:t>
            </a:r>
          </a:p>
        </p:txBody>
      </p:sp>
      <p:sp>
        <p:nvSpPr>
          <p:cNvPr id="381" name="Shape 381"/>
          <p:cNvSpPr/>
          <p:nvPr/>
        </p:nvSpPr>
        <p:spPr>
          <a:xfrm>
            <a:off x="1081392" y="2841912"/>
            <a:ext cx="6740655" cy="20162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82" name="Shape 382"/>
          <p:cNvSpPr/>
          <p:nvPr/>
        </p:nvSpPr>
        <p:spPr>
          <a:xfrm>
            <a:off x="564854" y="1736484"/>
            <a:ext cx="7947262" cy="8239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83" name="Shape 383"/>
          <p:cNvSpPr/>
          <p:nvPr/>
        </p:nvSpPr>
        <p:spPr>
          <a:xfrm>
            <a:off x="7353392" y="270218"/>
            <a:ext cx="1376680" cy="105077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500688" y="319207"/>
            <a:ext cx="6834909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Representations of NLP Levels: Semantics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500688" y="874973"/>
            <a:ext cx="4383809" cy="20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776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Traditional: Lambda calculus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Carefully engineered functions</a:t>
            </a:r>
          </a:p>
          <a:p>
            <a:pPr indent="-209550" lvl="1" marL="622300" marR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Take as inputs specific other  functions</a:t>
            </a:r>
          </a:p>
          <a:p>
            <a:pPr indent="-209550" lvl="1" marL="622300" marR="622300" rtl="0" algn="l">
              <a:lnSpc>
                <a:spcPct val="1014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No notion of similarity or  fuzziness of language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DL: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945188" y="2999283"/>
            <a:ext cx="3745923" cy="1674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950">
            <a:noAutofit/>
          </a:bodyPr>
          <a:lstStyle/>
          <a:p>
            <a:pPr indent="-209550" lvl="0" marL="2159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Every word and every phrase  and every logical expression  is a vector</a:t>
            </a:r>
          </a:p>
          <a:p>
            <a:pPr indent="-209550" lvl="0" marL="215900" marR="165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 neural network combines  two vectors into one vector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Bowman et al. 2014</a:t>
            </a:r>
          </a:p>
        </p:txBody>
      </p:sp>
      <p:sp>
        <p:nvSpPr>
          <p:cNvPr id="391" name="Shape 391"/>
          <p:cNvSpPr/>
          <p:nvPr/>
        </p:nvSpPr>
        <p:spPr>
          <a:xfrm>
            <a:off x="5236654" y="969988"/>
            <a:ext cx="3439542" cy="1397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92" name="Shape 392"/>
          <p:cNvSpPr txBox="1"/>
          <p:nvPr/>
        </p:nvSpPr>
        <p:spPr>
          <a:xfrm>
            <a:off x="6730099" y="3136068"/>
            <a:ext cx="870527" cy="136572"/>
          </a:xfrm>
          <a:prstGeom prst="rect">
            <a:avLst/>
          </a:prstGeom>
          <a:solidFill>
            <a:srgbClr val="A5FF8A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38100" marR="0" rtl="0" algn="l">
              <a:lnSpc>
                <a:spcPct val="105185"/>
              </a:lnSpc>
              <a:spcBef>
                <a:spcPts val="0"/>
              </a:spcBef>
              <a:buNone/>
            </a:pP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n-GB" sz="1100"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lang="en-GB" sz="1100">
                <a:latin typeface="Arial Narrow"/>
                <a:ea typeface="Arial Narrow"/>
                <a:cs typeface="Arial Narrow"/>
                <a:sym typeface="Arial Narrow"/>
              </a:rPr>
              <a:t>@</a:t>
            </a:r>
            <a:r>
              <a:rPr lang="en-GB" sz="1100">
                <a:latin typeface="Tahoma"/>
                <a:ea typeface="Tahoma"/>
                <a:cs typeface="Tahoma"/>
                <a:sym typeface="Tahoma"/>
              </a:rPr>
              <a:t>)= 0</a:t>
            </a:r>
            <a:r>
              <a:rPr i="1" lang="en-GB" sz="11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100">
                <a:latin typeface="Tahoma"/>
                <a:ea typeface="Tahoma"/>
                <a:cs typeface="Tahoma"/>
                <a:sym typeface="Tahoma"/>
              </a:rPr>
              <a:t>8</a:t>
            </a:r>
          </a:p>
        </p:txBody>
      </p:sp>
      <p:sp>
        <p:nvSpPr>
          <p:cNvPr id="393" name="Shape 393"/>
          <p:cNvSpPr/>
          <p:nvPr/>
        </p:nvSpPr>
        <p:spPr>
          <a:xfrm>
            <a:off x="7141013" y="3264920"/>
            <a:ext cx="49068" cy="202126"/>
          </a:xfrm>
          <a:custGeom>
            <a:pathLst>
              <a:path extrusionOk="0" h="120000" w="120000">
                <a:moveTo>
                  <a:pt x="67933" y="31778"/>
                </a:moveTo>
                <a:lnTo>
                  <a:pt x="50850" y="31778"/>
                </a:lnTo>
                <a:lnTo>
                  <a:pt x="50850" y="119834"/>
                </a:lnTo>
                <a:lnTo>
                  <a:pt x="67933" y="119834"/>
                </a:lnTo>
                <a:lnTo>
                  <a:pt x="67933" y="31778"/>
                </a:lnTo>
                <a:close/>
              </a:path>
              <a:path extrusionOk="0" h="120000" w="120000">
                <a:moveTo>
                  <a:pt x="59405" y="0"/>
                </a:moveTo>
                <a:lnTo>
                  <a:pt x="50118" y="7944"/>
                </a:lnTo>
                <a:lnTo>
                  <a:pt x="37123" y="15889"/>
                </a:lnTo>
                <a:lnTo>
                  <a:pt x="20418" y="23833"/>
                </a:lnTo>
                <a:lnTo>
                  <a:pt x="0" y="31778"/>
                </a:lnTo>
                <a:lnTo>
                  <a:pt x="118783" y="31778"/>
                </a:lnTo>
                <a:lnTo>
                  <a:pt x="98365" y="23833"/>
                </a:lnTo>
                <a:lnTo>
                  <a:pt x="81662" y="15889"/>
                </a:lnTo>
                <a:lnTo>
                  <a:pt x="68676" y="7944"/>
                </a:lnTo>
                <a:lnTo>
                  <a:pt x="594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394" name="Shape 394"/>
          <p:cNvSpPr txBox="1"/>
          <p:nvPr/>
        </p:nvSpPr>
        <p:spPr>
          <a:xfrm>
            <a:off x="5929756" y="3459033"/>
            <a:ext cx="2471304" cy="136572"/>
          </a:xfrm>
          <a:prstGeom prst="rect">
            <a:avLst/>
          </a:prstGeom>
          <a:solidFill>
            <a:srgbClr val="FFC895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38100" marR="0" rtl="0" algn="l">
              <a:lnSpc>
                <a:spcPct val="10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all reptiles walk </a:t>
            </a:r>
            <a:r>
              <a:rPr i="1" lang="en-GB" sz="1100">
                <a:latin typeface="Calibri"/>
                <a:ea typeface="Calibri"/>
                <a:cs typeface="Calibri"/>
                <a:sym typeface="Calibri"/>
              </a:rPr>
              <a:t>vs. </a:t>
            </a: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some turtles move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5544210" y="3119984"/>
            <a:ext cx="1154545" cy="15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Softmax classifier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4933885" y="3368055"/>
            <a:ext cx="804718" cy="280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25700">
            <a:noAutofit/>
          </a:bodyPr>
          <a:lstStyle/>
          <a:p>
            <a:pPr indent="0" lvl="0" marL="12700" marR="0" rtl="0" algn="l">
              <a:lnSpc>
                <a:spcPct val="111851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Comparison  N(T)N layer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4933885" y="3768972"/>
            <a:ext cx="835891" cy="15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Composition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4933885" y="3895659"/>
            <a:ext cx="555914" cy="280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15925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RN(T)N</a:t>
            </a:r>
          </a:p>
          <a:p>
            <a:pPr indent="0" lvl="0" marL="12700" marR="0" rtl="0" algn="l">
              <a:lnSpc>
                <a:spcPct val="115925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layers</a:t>
            </a:r>
          </a:p>
        </p:txBody>
      </p:sp>
      <p:sp>
        <p:nvSpPr>
          <p:cNvPr id="399" name="Shape 399"/>
          <p:cNvSpPr/>
          <p:nvPr/>
        </p:nvSpPr>
        <p:spPr>
          <a:xfrm>
            <a:off x="5562669" y="4183329"/>
            <a:ext cx="336550" cy="163886"/>
          </a:xfrm>
          <a:custGeom>
            <a:pathLst>
              <a:path extrusionOk="0" h="120000" w="120000">
                <a:moveTo>
                  <a:pt x="119802" y="0"/>
                </a:moveTo>
                <a:lnTo>
                  <a:pt x="113576" y="3757"/>
                </a:lnTo>
                <a:lnTo>
                  <a:pt x="107048" y="6845"/>
                </a:lnTo>
                <a:lnTo>
                  <a:pt x="100221" y="9261"/>
                </a:lnTo>
                <a:lnTo>
                  <a:pt x="93093" y="11009"/>
                </a:lnTo>
                <a:lnTo>
                  <a:pt x="97206" y="20196"/>
                </a:lnTo>
                <a:lnTo>
                  <a:pt x="0" y="116689"/>
                </a:lnTo>
                <a:lnTo>
                  <a:pt x="1378" y="119777"/>
                </a:lnTo>
                <a:lnTo>
                  <a:pt x="98589" y="23279"/>
                </a:lnTo>
                <a:lnTo>
                  <a:pt x="106556" y="23279"/>
                </a:lnTo>
                <a:lnTo>
                  <a:pt x="110650" y="14890"/>
                </a:lnTo>
                <a:lnTo>
                  <a:pt x="115075" y="7109"/>
                </a:lnTo>
                <a:lnTo>
                  <a:pt x="119802" y="0"/>
                </a:lnTo>
                <a:close/>
              </a:path>
              <a:path extrusionOk="0" h="120000" w="120000">
                <a:moveTo>
                  <a:pt x="106556" y="23279"/>
                </a:moveTo>
                <a:lnTo>
                  <a:pt x="98589" y="23279"/>
                </a:lnTo>
                <a:lnTo>
                  <a:pt x="102701" y="32467"/>
                </a:lnTo>
                <a:lnTo>
                  <a:pt x="106556" y="232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0" name="Shape 400"/>
          <p:cNvSpPr/>
          <p:nvPr/>
        </p:nvSpPr>
        <p:spPr>
          <a:xfrm>
            <a:off x="5407786" y="4347168"/>
            <a:ext cx="314036" cy="136572"/>
          </a:xfrm>
          <a:custGeom>
            <a:pathLst>
              <a:path extrusionOk="0" h="120000" w="120000">
                <a:moveTo>
                  <a:pt x="0" y="119995"/>
                </a:moveTo>
                <a:lnTo>
                  <a:pt x="119839" y="119995"/>
                </a:lnTo>
                <a:lnTo>
                  <a:pt x="119839" y="0"/>
                </a:lnTo>
                <a:lnTo>
                  <a:pt x="0" y="0"/>
                </a:lnTo>
                <a:lnTo>
                  <a:pt x="0" y="119995"/>
                </a:lnTo>
                <a:close/>
              </a:path>
            </a:pathLst>
          </a:cu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1" name="Shape 401"/>
          <p:cNvSpPr txBox="1"/>
          <p:nvPr/>
        </p:nvSpPr>
        <p:spPr>
          <a:xfrm>
            <a:off x="5474430" y="4331226"/>
            <a:ext cx="180686" cy="15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10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all</a:t>
            </a:r>
          </a:p>
        </p:txBody>
      </p:sp>
      <p:sp>
        <p:nvSpPr>
          <p:cNvPr id="402" name="Shape 402"/>
          <p:cNvSpPr/>
          <p:nvPr/>
        </p:nvSpPr>
        <p:spPr>
          <a:xfrm>
            <a:off x="5996097" y="4183329"/>
            <a:ext cx="336550" cy="163886"/>
          </a:xfrm>
          <a:custGeom>
            <a:pathLst>
              <a:path extrusionOk="0" h="120000" w="120000">
                <a:moveTo>
                  <a:pt x="25697" y="23279"/>
                </a:moveTo>
                <a:lnTo>
                  <a:pt x="21208" y="23279"/>
                </a:lnTo>
                <a:lnTo>
                  <a:pt x="118419" y="119777"/>
                </a:lnTo>
                <a:lnTo>
                  <a:pt x="119802" y="116689"/>
                </a:lnTo>
                <a:lnTo>
                  <a:pt x="25697" y="2327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4724" y="7109"/>
                </a:lnTo>
                <a:lnTo>
                  <a:pt x="9148" y="14890"/>
                </a:lnTo>
                <a:lnTo>
                  <a:pt x="13272" y="23342"/>
                </a:lnTo>
                <a:lnTo>
                  <a:pt x="17096" y="32467"/>
                </a:lnTo>
                <a:lnTo>
                  <a:pt x="21208" y="23279"/>
                </a:lnTo>
                <a:lnTo>
                  <a:pt x="25697" y="23279"/>
                </a:lnTo>
                <a:lnTo>
                  <a:pt x="22591" y="20196"/>
                </a:lnTo>
                <a:lnTo>
                  <a:pt x="26704" y="11009"/>
                </a:lnTo>
                <a:lnTo>
                  <a:pt x="19577" y="9261"/>
                </a:lnTo>
                <a:lnTo>
                  <a:pt x="12751" y="6845"/>
                </a:lnTo>
                <a:lnTo>
                  <a:pt x="6225" y="37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3" name="Shape 403"/>
          <p:cNvSpPr txBox="1"/>
          <p:nvPr/>
        </p:nvSpPr>
        <p:spPr>
          <a:xfrm>
            <a:off x="6034162" y="4347168"/>
            <a:ext cx="592282" cy="136572"/>
          </a:xfrm>
          <a:prstGeom prst="rect">
            <a:avLst/>
          </a:pr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63500" marR="0" rtl="0" algn="l">
              <a:lnSpc>
                <a:spcPct val="10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reptiles</a:t>
            </a:r>
          </a:p>
        </p:txBody>
      </p:sp>
      <p:sp>
        <p:nvSpPr>
          <p:cNvPr id="404" name="Shape 404"/>
          <p:cNvSpPr/>
          <p:nvPr/>
        </p:nvSpPr>
        <p:spPr>
          <a:xfrm>
            <a:off x="5980244" y="3900748"/>
            <a:ext cx="336550" cy="163886"/>
          </a:xfrm>
          <a:custGeom>
            <a:pathLst>
              <a:path extrusionOk="0" h="120000" w="120000">
                <a:moveTo>
                  <a:pt x="119802" y="0"/>
                </a:moveTo>
                <a:lnTo>
                  <a:pt x="113576" y="3757"/>
                </a:lnTo>
                <a:lnTo>
                  <a:pt x="107048" y="6845"/>
                </a:lnTo>
                <a:lnTo>
                  <a:pt x="100221" y="9261"/>
                </a:lnTo>
                <a:lnTo>
                  <a:pt x="93093" y="11009"/>
                </a:lnTo>
                <a:lnTo>
                  <a:pt x="97206" y="20196"/>
                </a:lnTo>
                <a:lnTo>
                  <a:pt x="0" y="116689"/>
                </a:lnTo>
                <a:lnTo>
                  <a:pt x="1378" y="119778"/>
                </a:lnTo>
                <a:lnTo>
                  <a:pt x="98589" y="23279"/>
                </a:lnTo>
                <a:lnTo>
                  <a:pt x="106556" y="23279"/>
                </a:lnTo>
                <a:lnTo>
                  <a:pt x="110650" y="14890"/>
                </a:lnTo>
                <a:lnTo>
                  <a:pt x="115075" y="7109"/>
                </a:lnTo>
                <a:lnTo>
                  <a:pt x="119802" y="0"/>
                </a:lnTo>
                <a:close/>
              </a:path>
              <a:path extrusionOk="0" h="120000" w="120000">
                <a:moveTo>
                  <a:pt x="106556" y="23279"/>
                </a:moveTo>
                <a:lnTo>
                  <a:pt x="98589" y="23279"/>
                </a:lnTo>
                <a:lnTo>
                  <a:pt x="102701" y="32467"/>
                </a:lnTo>
                <a:lnTo>
                  <a:pt x="106556" y="232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5" name="Shape 405"/>
          <p:cNvSpPr txBox="1"/>
          <p:nvPr/>
        </p:nvSpPr>
        <p:spPr>
          <a:xfrm>
            <a:off x="5595700" y="4044392"/>
            <a:ext cx="772968" cy="136572"/>
          </a:xfrm>
          <a:prstGeom prst="rect">
            <a:avLst/>
          </a:prstGeom>
          <a:solidFill>
            <a:srgbClr val="BBEB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50800" marR="0" rtl="0" algn="l">
              <a:lnSpc>
                <a:spcPct val="10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all reptiles</a:t>
            </a:r>
          </a:p>
        </p:txBody>
      </p:sp>
      <p:sp>
        <p:nvSpPr>
          <p:cNvPr id="406" name="Shape 406"/>
          <p:cNvSpPr/>
          <p:nvPr/>
        </p:nvSpPr>
        <p:spPr>
          <a:xfrm>
            <a:off x="6413673" y="3900748"/>
            <a:ext cx="336550" cy="163886"/>
          </a:xfrm>
          <a:custGeom>
            <a:pathLst>
              <a:path extrusionOk="0" h="120000" w="120000">
                <a:moveTo>
                  <a:pt x="25697" y="23279"/>
                </a:moveTo>
                <a:lnTo>
                  <a:pt x="21208" y="23279"/>
                </a:lnTo>
                <a:lnTo>
                  <a:pt x="118419" y="119778"/>
                </a:lnTo>
                <a:lnTo>
                  <a:pt x="119802" y="116689"/>
                </a:lnTo>
                <a:lnTo>
                  <a:pt x="25697" y="2327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4724" y="7109"/>
                </a:lnTo>
                <a:lnTo>
                  <a:pt x="9148" y="14890"/>
                </a:lnTo>
                <a:lnTo>
                  <a:pt x="13272" y="23342"/>
                </a:lnTo>
                <a:lnTo>
                  <a:pt x="17096" y="32467"/>
                </a:lnTo>
                <a:lnTo>
                  <a:pt x="21208" y="23279"/>
                </a:lnTo>
                <a:lnTo>
                  <a:pt x="25697" y="23279"/>
                </a:lnTo>
                <a:lnTo>
                  <a:pt x="22591" y="20196"/>
                </a:lnTo>
                <a:lnTo>
                  <a:pt x="26704" y="11009"/>
                </a:lnTo>
                <a:lnTo>
                  <a:pt x="19577" y="9261"/>
                </a:lnTo>
                <a:lnTo>
                  <a:pt x="12751" y="6845"/>
                </a:lnTo>
                <a:lnTo>
                  <a:pt x="6225" y="37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7" name="Shape 407"/>
          <p:cNvSpPr txBox="1"/>
          <p:nvPr/>
        </p:nvSpPr>
        <p:spPr>
          <a:xfrm>
            <a:off x="6486525" y="4044392"/>
            <a:ext cx="522432" cy="136572"/>
          </a:xfrm>
          <a:prstGeom prst="rect">
            <a:avLst/>
          </a:pr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101600" marR="0" rtl="0" algn="l">
              <a:lnSpc>
                <a:spcPct val="11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walk</a:t>
            </a:r>
          </a:p>
        </p:txBody>
      </p:sp>
      <p:sp>
        <p:nvSpPr>
          <p:cNvPr id="408" name="Shape 408"/>
          <p:cNvSpPr/>
          <p:nvPr/>
        </p:nvSpPr>
        <p:spPr>
          <a:xfrm>
            <a:off x="6328213" y="3597970"/>
            <a:ext cx="336550" cy="163886"/>
          </a:xfrm>
          <a:custGeom>
            <a:pathLst>
              <a:path extrusionOk="0" h="120000" w="120000">
                <a:moveTo>
                  <a:pt x="119802" y="0"/>
                </a:moveTo>
                <a:lnTo>
                  <a:pt x="113576" y="3758"/>
                </a:lnTo>
                <a:lnTo>
                  <a:pt x="107050" y="6848"/>
                </a:lnTo>
                <a:lnTo>
                  <a:pt x="100224" y="9267"/>
                </a:lnTo>
                <a:lnTo>
                  <a:pt x="93097" y="11014"/>
                </a:lnTo>
                <a:lnTo>
                  <a:pt x="97210" y="20196"/>
                </a:lnTo>
                <a:lnTo>
                  <a:pt x="0" y="116689"/>
                </a:lnTo>
                <a:lnTo>
                  <a:pt x="1383" y="119778"/>
                </a:lnTo>
                <a:lnTo>
                  <a:pt x="98589" y="23285"/>
                </a:lnTo>
                <a:lnTo>
                  <a:pt x="106555" y="23285"/>
                </a:lnTo>
                <a:lnTo>
                  <a:pt x="110651" y="14892"/>
                </a:lnTo>
                <a:lnTo>
                  <a:pt x="115077" y="7110"/>
                </a:lnTo>
                <a:lnTo>
                  <a:pt x="119802" y="0"/>
                </a:lnTo>
                <a:close/>
              </a:path>
              <a:path extrusionOk="0" h="120000" w="120000">
                <a:moveTo>
                  <a:pt x="106555" y="23285"/>
                </a:moveTo>
                <a:lnTo>
                  <a:pt x="98589" y="23285"/>
                </a:lnTo>
                <a:lnTo>
                  <a:pt x="102701" y="32467"/>
                </a:lnTo>
                <a:lnTo>
                  <a:pt x="106555" y="2328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09" name="Shape 409"/>
          <p:cNvSpPr txBox="1"/>
          <p:nvPr/>
        </p:nvSpPr>
        <p:spPr>
          <a:xfrm>
            <a:off x="5790565" y="3761810"/>
            <a:ext cx="1079500" cy="136572"/>
          </a:xfrm>
          <a:prstGeom prst="rect">
            <a:avLst/>
          </a:prstGeom>
          <a:solidFill>
            <a:srgbClr val="BBEB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38100" marR="0" rtl="0" algn="l">
              <a:lnSpc>
                <a:spcPct val="10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all reptiles walk</a:t>
            </a:r>
          </a:p>
        </p:txBody>
      </p:sp>
      <p:sp>
        <p:nvSpPr>
          <p:cNvPr id="410" name="Shape 410"/>
          <p:cNvSpPr/>
          <p:nvPr/>
        </p:nvSpPr>
        <p:spPr>
          <a:xfrm>
            <a:off x="7302558" y="4183329"/>
            <a:ext cx="336550" cy="163886"/>
          </a:xfrm>
          <a:custGeom>
            <a:pathLst>
              <a:path extrusionOk="0" h="120000" w="120000">
                <a:moveTo>
                  <a:pt x="119802" y="0"/>
                </a:moveTo>
                <a:lnTo>
                  <a:pt x="113576" y="3757"/>
                </a:lnTo>
                <a:lnTo>
                  <a:pt x="107050" y="6845"/>
                </a:lnTo>
                <a:lnTo>
                  <a:pt x="100224" y="9261"/>
                </a:lnTo>
                <a:lnTo>
                  <a:pt x="93097" y="11009"/>
                </a:lnTo>
                <a:lnTo>
                  <a:pt x="97206" y="20196"/>
                </a:lnTo>
                <a:lnTo>
                  <a:pt x="0" y="116689"/>
                </a:lnTo>
                <a:lnTo>
                  <a:pt x="1383" y="119777"/>
                </a:lnTo>
                <a:lnTo>
                  <a:pt x="98589" y="23279"/>
                </a:lnTo>
                <a:lnTo>
                  <a:pt x="106557" y="23279"/>
                </a:lnTo>
                <a:lnTo>
                  <a:pt x="110651" y="14890"/>
                </a:lnTo>
                <a:lnTo>
                  <a:pt x="115077" y="7109"/>
                </a:lnTo>
                <a:lnTo>
                  <a:pt x="119802" y="0"/>
                </a:lnTo>
                <a:close/>
              </a:path>
              <a:path extrusionOk="0" h="120000" w="120000">
                <a:moveTo>
                  <a:pt x="106557" y="23279"/>
                </a:moveTo>
                <a:lnTo>
                  <a:pt x="98589" y="23279"/>
                </a:lnTo>
                <a:lnTo>
                  <a:pt x="102701" y="32467"/>
                </a:lnTo>
                <a:lnTo>
                  <a:pt x="106557" y="232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11" name="Shape 411"/>
          <p:cNvSpPr txBox="1"/>
          <p:nvPr/>
        </p:nvSpPr>
        <p:spPr>
          <a:xfrm>
            <a:off x="7078090" y="4347168"/>
            <a:ext cx="453159" cy="136572"/>
          </a:xfrm>
          <a:prstGeom prst="rect">
            <a:avLst/>
          </a:pr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50800" marR="0" rtl="0" algn="l">
              <a:lnSpc>
                <a:spcPct val="102592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some</a:t>
            </a:r>
          </a:p>
        </p:txBody>
      </p:sp>
      <p:sp>
        <p:nvSpPr>
          <p:cNvPr id="412" name="Shape 412"/>
          <p:cNvSpPr/>
          <p:nvPr/>
        </p:nvSpPr>
        <p:spPr>
          <a:xfrm>
            <a:off x="7735986" y="4183329"/>
            <a:ext cx="336550" cy="163886"/>
          </a:xfrm>
          <a:custGeom>
            <a:pathLst>
              <a:path extrusionOk="0" h="120000" w="120000">
                <a:moveTo>
                  <a:pt x="25697" y="23279"/>
                </a:moveTo>
                <a:lnTo>
                  <a:pt x="21213" y="23279"/>
                </a:lnTo>
                <a:lnTo>
                  <a:pt x="118419" y="119777"/>
                </a:lnTo>
                <a:lnTo>
                  <a:pt x="119802" y="116689"/>
                </a:lnTo>
                <a:lnTo>
                  <a:pt x="25697" y="2327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4725" y="7109"/>
                </a:lnTo>
                <a:lnTo>
                  <a:pt x="9150" y="14890"/>
                </a:lnTo>
                <a:lnTo>
                  <a:pt x="13275" y="23342"/>
                </a:lnTo>
                <a:lnTo>
                  <a:pt x="17100" y="32467"/>
                </a:lnTo>
                <a:lnTo>
                  <a:pt x="21213" y="23279"/>
                </a:lnTo>
                <a:lnTo>
                  <a:pt x="25697" y="23279"/>
                </a:lnTo>
                <a:lnTo>
                  <a:pt x="22591" y="20196"/>
                </a:lnTo>
                <a:lnTo>
                  <a:pt x="26704" y="11009"/>
                </a:lnTo>
                <a:lnTo>
                  <a:pt x="19577" y="9261"/>
                </a:lnTo>
                <a:lnTo>
                  <a:pt x="12751" y="6845"/>
                </a:lnTo>
                <a:lnTo>
                  <a:pt x="6225" y="37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13" name="Shape 413"/>
          <p:cNvSpPr txBox="1"/>
          <p:nvPr/>
        </p:nvSpPr>
        <p:spPr>
          <a:xfrm>
            <a:off x="7739241" y="4347168"/>
            <a:ext cx="522432" cy="136572"/>
          </a:xfrm>
          <a:prstGeom prst="rect">
            <a:avLst/>
          </a:pr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63500" marR="0" rtl="0" algn="l">
              <a:lnSpc>
                <a:spcPct val="11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turtles</a:t>
            </a:r>
          </a:p>
        </p:txBody>
      </p:sp>
      <p:sp>
        <p:nvSpPr>
          <p:cNvPr id="414" name="Shape 414"/>
          <p:cNvSpPr/>
          <p:nvPr/>
        </p:nvSpPr>
        <p:spPr>
          <a:xfrm>
            <a:off x="7720133" y="3900748"/>
            <a:ext cx="336550" cy="163886"/>
          </a:xfrm>
          <a:custGeom>
            <a:pathLst>
              <a:path extrusionOk="0" h="120000" w="120000">
                <a:moveTo>
                  <a:pt x="119802" y="0"/>
                </a:moveTo>
                <a:lnTo>
                  <a:pt x="113576" y="3757"/>
                </a:lnTo>
                <a:lnTo>
                  <a:pt x="107049" y="6845"/>
                </a:lnTo>
                <a:lnTo>
                  <a:pt x="100222" y="9261"/>
                </a:lnTo>
                <a:lnTo>
                  <a:pt x="93097" y="11009"/>
                </a:lnTo>
                <a:lnTo>
                  <a:pt x="97210" y="20196"/>
                </a:lnTo>
                <a:lnTo>
                  <a:pt x="0" y="116689"/>
                </a:lnTo>
                <a:lnTo>
                  <a:pt x="1383" y="119778"/>
                </a:lnTo>
                <a:lnTo>
                  <a:pt x="98589" y="23279"/>
                </a:lnTo>
                <a:lnTo>
                  <a:pt x="106557" y="23279"/>
                </a:lnTo>
                <a:lnTo>
                  <a:pt x="110651" y="14890"/>
                </a:lnTo>
                <a:lnTo>
                  <a:pt x="115077" y="7109"/>
                </a:lnTo>
                <a:lnTo>
                  <a:pt x="119802" y="0"/>
                </a:lnTo>
                <a:close/>
              </a:path>
              <a:path extrusionOk="0" h="120000" w="120000">
                <a:moveTo>
                  <a:pt x="106557" y="23279"/>
                </a:moveTo>
                <a:lnTo>
                  <a:pt x="98589" y="23279"/>
                </a:lnTo>
                <a:lnTo>
                  <a:pt x="102701" y="32467"/>
                </a:lnTo>
                <a:lnTo>
                  <a:pt x="106557" y="232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15" name="Shape 415"/>
          <p:cNvSpPr txBox="1"/>
          <p:nvPr/>
        </p:nvSpPr>
        <p:spPr>
          <a:xfrm>
            <a:off x="7286867" y="4044392"/>
            <a:ext cx="870527" cy="136572"/>
          </a:xfrm>
          <a:prstGeom prst="rect">
            <a:avLst/>
          </a:prstGeom>
          <a:solidFill>
            <a:srgbClr val="BBEB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50800" marR="0" rtl="0" algn="l">
              <a:lnSpc>
                <a:spcPct val="11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some turtles</a:t>
            </a:r>
          </a:p>
        </p:txBody>
      </p:sp>
      <p:sp>
        <p:nvSpPr>
          <p:cNvPr id="416" name="Shape 416"/>
          <p:cNvSpPr/>
          <p:nvPr/>
        </p:nvSpPr>
        <p:spPr>
          <a:xfrm>
            <a:off x="8153561" y="3900748"/>
            <a:ext cx="336550" cy="163886"/>
          </a:xfrm>
          <a:custGeom>
            <a:pathLst>
              <a:path extrusionOk="0" h="120000" w="120000">
                <a:moveTo>
                  <a:pt x="25697" y="23279"/>
                </a:moveTo>
                <a:lnTo>
                  <a:pt x="21208" y="23279"/>
                </a:lnTo>
                <a:lnTo>
                  <a:pt x="118419" y="119778"/>
                </a:lnTo>
                <a:lnTo>
                  <a:pt x="119802" y="116689"/>
                </a:lnTo>
                <a:lnTo>
                  <a:pt x="25697" y="2327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4725" y="7109"/>
                </a:lnTo>
                <a:lnTo>
                  <a:pt x="9150" y="14890"/>
                </a:lnTo>
                <a:lnTo>
                  <a:pt x="13275" y="23342"/>
                </a:lnTo>
                <a:lnTo>
                  <a:pt x="17100" y="32467"/>
                </a:lnTo>
                <a:lnTo>
                  <a:pt x="21208" y="23279"/>
                </a:lnTo>
                <a:lnTo>
                  <a:pt x="25697" y="23279"/>
                </a:lnTo>
                <a:lnTo>
                  <a:pt x="22591" y="20196"/>
                </a:lnTo>
                <a:lnTo>
                  <a:pt x="26704" y="11009"/>
                </a:lnTo>
                <a:lnTo>
                  <a:pt x="19577" y="9261"/>
                </a:lnTo>
                <a:lnTo>
                  <a:pt x="12751" y="6845"/>
                </a:lnTo>
                <a:lnTo>
                  <a:pt x="6225" y="375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17" name="Shape 417"/>
          <p:cNvSpPr txBox="1"/>
          <p:nvPr/>
        </p:nvSpPr>
        <p:spPr>
          <a:xfrm>
            <a:off x="8296009" y="4044392"/>
            <a:ext cx="383309" cy="136572"/>
          </a:xfrm>
          <a:prstGeom prst="rect">
            <a:avLst/>
          </a:prstGeom>
          <a:solidFill>
            <a:srgbClr val="F5F7C4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12700" marR="0" rtl="0" algn="l">
              <a:lnSpc>
                <a:spcPct val="102222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move</a:t>
            </a:r>
          </a:p>
        </p:txBody>
      </p:sp>
      <p:sp>
        <p:nvSpPr>
          <p:cNvPr id="418" name="Shape 418"/>
          <p:cNvSpPr/>
          <p:nvPr/>
        </p:nvSpPr>
        <p:spPr>
          <a:xfrm>
            <a:off x="7666401" y="3597970"/>
            <a:ext cx="336550" cy="163886"/>
          </a:xfrm>
          <a:custGeom>
            <a:pathLst>
              <a:path extrusionOk="0" h="120000" w="120000">
                <a:moveTo>
                  <a:pt x="25704" y="23285"/>
                </a:moveTo>
                <a:lnTo>
                  <a:pt x="21208" y="23285"/>
                </a:lnTo>
                <a:lnTo>
                  <a:pt x="118419" y="119778"/>
                </a:lnTo>
                <a:lnTo>
                  <a:pt x="119802" y="116689"/>
                </a:lnTo>
                <a:lnTo>
                  <a:pt x="25704" y="23285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4724" y="7110"/>
                </a:lnTo>
                <a:lnTo>
                  <a:pt x="9148" y="14892"/>
                </a:lnTo>
                <a:lnTo>
                  <a:pt x="13272" y="23345"/>
                </a:lnTo>
                <a:lnTo>
                  <a:pt x="17096" y="32467"/>
                </a:lnTo>
                <a:lnTo>
                  <a:pt x="21208" y="23285"/>
                </a:lnTo>
                <a:lnTo>
                  <a:pt x="25704" y="23285"/>
                </a:lnTo>
                <a:lnTo>
                  <a:pt x="22591" y="20196"/>
                </a:lnTo>
                <a:lnTo>
                  <a:pt x="26704" y="11014"/>
                </a:lnTo>
                <a:lnTo>
                  <a:pt x="19577" y="9267"/>
                </a:lnTo>
                <a:lnTo>
                  <a:pt x="12751" y="6848"/>
                </a:lnTo>
                <a:lnTo>
                  <a:pt x="6225" y="37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19" name="Shape 419"/>
          <p:cNvSpPr txBox="1"/>
          <p:nvPr/>
        </p:nvSpPr>
        <p:spPr>
          <a:xfrm>
            <a:off x="7391273" y="3761810"/>
            <a:ext cx="1218623" cy="136572"/>
          </a:xfrm>
          <a:prstGeom prst="rect">
            <a:avLst/>
          </a:prstGeom>
          <a:solidFill>
            <a:srgbClr val="BBEB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25400" marR="0" rtl="0" algn="l">
              <a:lnSpc>
                <a:spcPct val="113703"/>
              </a:lnSpc>
              <a:spcBef>
                <a:spcPts val="0"/>
              </a:spcBef>
              <a:buNone/>
            </a:pPr>
            <a:r>
              <a:rPr lang="en-GB" sz="1100">
                <a:latin typeface="Garamond"/>
                <a:ea typeface="Garamond"/>
                <a:cs typeface="Garamond"/>
                <a:sym typeface="Garamond"/>
              </a:rPr>
              <a:t>some turtles move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500688" y="319207"/>
            <a:ext cx="6112164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NLP Applications: Sentiment Analysis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500686" y="927158"/>
            <a:ext cx="8185150" cy="1366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-311150" lvl="0" marL="317500" marR="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Traditional: Curated sentiment dictionaries combined with either  bag-of-words representations (ignoring word order) or hand-  designed negation features (ain’t gonna capture everything)</a:t>
            </a:r>
          </a:p>
          <a:p>
            <a:pPr indent="-311150" lvl="0" marL="317500" marR="12700" rtl="0" algn="l">
              <a:lnSpc>
                <a:spcPct val="101400"/>
              </a:lnSpc>
              <a:spcBef>
                <a:spcPts val="50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Same deep learning model that was used for morphology, syntax  and logical semantics can be used </a:t>
            </a:r>
            <a:r>
              <a:rPr lang="en-GB" sz="2100">
                <a:latin typeface="Arial"/>
                <a:ea typeface="Arial"/>
                <a:cs typeface="Arial"/>
                <a:sym typeface="Arial"/>
              </a:rPr>
              <a:t>à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RecursiveNN</a:t>
            </a:r>
          </a:p>
        </p:txBody>
      </p:sp>
      <p:sp>
        <p:nvSpPr>
          <p:cNvPr id="426" name="Shape 426"/>
          <p:cNvSpPr/>
          <p:nvPr/>
        </p:nvSpPr>
        <p:spPr>
          <a:xfrm>
            <a:off x="913605" y="2789985"/>
            <a:ext cx="7702500" cy="220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500688" y="319207"/>
            <a:ext cx="3348759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Question Answering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500688" y="927158"/>
            <a:ext cx="7977909" cy="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Traditional: A lot of feature engineering to capture world and  other knowledge,	e.g., regular expressions, Berant et al. (2014)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500688" y="2481712"/>
            <a:ext cx="6625359" cy="63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77150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DL: Again, a deep learning architecture can be used!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Facts are stored in vectors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4092413" y="1541018"/>
            <a:ext cx="1006186" cy="120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5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Is main verb trigger?</a:t>
            </a:r>
          </a:p>
        </p:txBody>
      </p:sp>
      <p:graphicFrame>
        <p:nvGraphicFramePr>
          <p:cNvPr id="435" name="Shape 435"/>
          <p:cNvGraphicFramePr/>
          <p:nvPr/>
        </p:nvGraphicFramePr>
        <p:xfrm>
          <a:off x="1605052" y="19580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{9D650B1C-2875-474B-BD9B-C9716572C1D0}</a:tableStyleId>
              </a:tblPr>
              <a:tblGrid>
                <a:gridCol w="1222650"/>
                <a:gridCol w="868775"/>
              </a:tblGrid>
              <a:tr h="1029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4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Condition</a:t>
                      </a: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4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Regular Exp.</a:t>
                      </a: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127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i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Wh- 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subjective?</a:t>
                      </a:r>
                    </a:p>
                    <a:p>
                      <a:pPr indent="0" lvl="0" marL="76200" marR="0" rtl="0" algn="l">
                        <a:lnSpc>
                          <a:spcPct val="118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i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Wh- 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word object?</a:t>
                      </a: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3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GENT</a:t>
                      </a:r>
                    </a:p>
                    <a:p>
                      <a:pPr indent="0" lvl="0" marL="76200" marR="0" rtl="0" algn="l">
                        <a:lnSpc>
                          <a:spcPct val="118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HEME</a:t>
                      </a: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36" name="Shape 436"/>
          <p:cNvSpPr/>
          <p:nvPr/>
        </p:nvSpPr>
        <p:spPr>
          <a:xfrm>
            <a:off x="2680572" y="1701200"/>
            <a:ext cx="1914814" cy="209690"/>
          </a:xfrm>
          <a:custGeom>
            <a:pathLst>
              <a:path extrusionOk="0" h="120000" w="120000">
                <a:moveTo>
                  <a:pt x="119990" y="0"/>
                </a:moveTo>
                <a:lnTo>
                  <a:pt x="119990" y="59961"/>
                </a:lnTo>
                <a:lnTo>
                  <a:pt x="0" y="59961"/>
                </a:lnTo>
                <a:lnTo>
                  <a:pt x="0" y="119922"/>
                </a:lnTo>
              </a:path>
            </a:pathLst>
          </a:custGeom>
          <a:noFill/>
          <a:ln cap="flat" cmpd="sng" w="148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graphicFrame>
        <p:nvGraphicFramePr>
          <p:cNvPr id="437" name="Shape 437"/>
          <p:cNvGraphicFramePr/>
          <p:nvPr/>
        </p:nvGraphicFramePr>
        <p:xfrm>
          <a:off x="4859946" y="19580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{9D650B1C-2875-474B-BD9B-C9716572C1D0}</a:tableStyleId>
              </a:tblPr>
              <a:tblGrid>
                <a:gridCol w="706000"/>
                <a:gridCol w="2563650"/>
              </a:tblGrid>
              <a:tr h="102950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4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Condition</a:t>
                      </a: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0" rtl="0" algn="l">
                        <a:lnSpc>
                          <a:spcPct val="1044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Regular Exp.</a:t>
                      </a: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8425"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88900" rtl="0" algn="l">
                        <a:lnSpc>
                          <a:spcPct val="116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i="1"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default  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  PREVENT</a:t>
                      </a:r>
                    </a:p>
                  </a:txBody>
                  <a:tcPr marT="170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76200" marR="1092200" rtl="0" algn="l">
                        <a:lnSpc>
                          <a:spcPct val="111428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(E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NABLE</a:t>
                      </a:r>
                      <a:r>
                        <a:rPr i="1" lang="en-GB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UPER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baseline="30000" lang="en-GB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+  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(E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NABLE</a:t>
                      </a:r>
                      <a:r>
                        <a:rPr i="1" lang="en-GB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UPER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</a:p>
                    <a:p>
                      <a:pPr indent="0" lvl="0" marL="76200" marR="0" rtl="0" algn="l">
                        <a:lnSpc>
                          <a:spcPct val="108095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(E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NABLE</a:t>
                      </a:r>
                      <a:r>
                        <a:rPr i="1" lang="en-GB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UPER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baseline="30000" lang="en-GB" sz="700" u="none" cap="none" strike="noStrike">
                          <a:latin typeface="Rambla"/>
                          <a:ea typeface="Rambla"/>
                          <a:cs typeface="Rambla"/>
                          <a:sym typeface="Rambla"/>
                        </a:rPr>
                        <a:t>⇤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REVENT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(E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NABLE</a:t>
                      </a:r>
                      <a:r>
                        <a:rPr i="1" lang="en-GB" sz="7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r>
                        <a:rPr lang="en-GB" sz="5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UPER</a:t>
                      </a:r>
                      <a:r>
                        <a:rPr lang="en-GB" sz="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baseline="30000" lang="en-GB" sz="700" u="none" cap="none" strike="noStrike">
                          <a:latin typeface="Rambla"/>
                          <a:ea typeface="Rambla"/>
                          <a:cs typeface="Rambla"/>
                          <a:sym typeface="Rambla"/>
                        </a:rPr>
                        <a:t>⇤</a:t>
                      </a:r>
                    </a:p>
                  </a:txBody>
                  <a:tcPr marT="170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38" name="Shape 438"/>
          <p:cNvSpPr/>
          <p:nvPr/>
        </p:nvSpPr>
        <p:spPr>
          <a:xfrm>
            <a:off x="4595229" y="1701200"/>
            <a:ext cx="1914814" cy="20969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59961"/>
                </a:lnTo>
                <a:lnTo>
                  <a:pt x="119990" y="59961"/>
                </a:lnTo>
                <a:lnTo>
                  <a:pt x="119990" y="119922"/>
                </a:lnTo>
              </a:path>
            </a:pathLst>
          </a:custGeom>
          <a:noFill/>
          <a:ln cap="flat" cmpd="sng" w="14825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39" name="Shape 439"/>
          <p:cNvSpPr txBox="1"/>
          <p:nvPr/>
        </p:nvSpPr>
        <p:spPr>
          <a:xfrm>
            <a:off x="3049531" y="1652710"/>
            <a:ext cx="219941" cy="149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GB" sz="1100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5931336" y="1652710"/>
            <a:ext cx="200314" cy="149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-GB" sz="1100">
                <a:latin typeface="Times New Roman"/>
                <a:ea typeface="Times New Roman"/>
                <a:cs typeface="Times New Roman"/>
                <a:sym typeface="Times New Roman"/>
              </a:rPr>
              <a:t>No</a:t>
            </a:r>
          </a:p>
        </p:txBody>
      </p:sp>
      <p:sp>
        <p:nvSpPr>
          <p:cNvPr id="441" name="Shape 441"/>
          <p:cNvSpPr/>
          <p:nvPr/>
        </p:nvSpPr>
        <p:spPr>
          <a:xfrm>
            <a:off x="3899846" y="2966758"/>
            <a:ext cx="4353479" cy="20338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500688" y="319207"/>
            <a:ext cx="6510482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Dialogue agents / Response Generation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500688" y="924359"/>
            <a:ext cx="7711209" cy="1590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-311150" lvl="0" marL="317500" marR="622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500"/>
              <a:buFont typeface="Times New Roman"/>
              <a:buChar char="•"/>
            </a:pPr>
            <a:r>
              <a:rPr lang="en-GB" sz="2500">
                <a:latin typeface="Calibri"/>
                <a:ea typeface="Calibri"/>
                <a:cs typeface="Calibri"/>
                <a:sym typeface="Calibri"/>
              </a:rPr>
              <a:t>A simple, successful example is the auto-replies  available in the Google Inbox app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SzPts val="2500"/>
              <a:buFont typeface="Times New Roman"/>
              <a:buChar char="•"/>
            </a:pPr>
            <a:r>
              <a:rPr lang="en-GB" sz="2500">
                <a:latin typeface="Calibri"/>
                <a:ea typeface="Calibri"/>
                <a:cs typeface="Calibri"/>
                <a:sym typeface="Calibri"/>
              </a:rPr>
              <a:t>An application of the powerful, general technique of </a:t>
            </a:r>
            <a:r>
              <a:rPr lang="en-GB" sz="2500">
                <a:solidFill>
                  <a:srgbClr val="0047B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2500">
                <a:solidFill>
                  <a:srgbClr val="0047B6"/>
                </a:solidFill>
                <a:latin typeface="Calibri"/>
                <a:ea typeface="Calibri"/>
                <a:cs typeface="Calibri"/>
                <a:sym typeface="Calibri"/>
              </a:rPr>
              <a:t>Neural Language Models</a:t>
            </a:r>
            <a:r>
              <a:rPr lang="en-GB" sz="2500">
                <a:latin typeface="Calibri"/>
                <a:ea typeface="Calibri"/>
                <a:cs typeface="Calibri"/>
                <a:sym typeface="Calibri"/>
              </a:rPr>
              <a:t>, which are an instance of  Recurrent Neural Networks</a:t>
            </a:r>
          </a:p>
        </p:txBody>
      </p:sp>
      <p:sp>
        <p:nvSpPr>
          <p:cNvPr id="448" name="Shape 448"/>
          <p:cNvSpPr/>
          <p:nvPr/>
        </p:nvSpPr>
        <p:spPr>
          <a:xfrm>
            <a:off x="4787161" y="3586793"/>
            <a:ext cx="689841" cy="500903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467" y="52456"/>
                </a:lnTo>
                <a:lnTo>
                  <a:pt x="1831" y="45211"/>
                </a:lnTo>
                <a:lnTo>
                  <a:pt x="4035" y="38301"/>
                </a:lnTo>
                <a:lnTo>
                  <a:pt x="7025" y="31783"/>
                </a:lnTo>
                <a:lnTo>
                  <a:pt x="10742" y="25712"/>
                </a:lnTo>
                <a:lnTo>
                  <a:pt x="15132" y="20145"/>
                </a:lnTo>
                <a:lnTo>
                  <a:pt x="20137" y="15137"/>
                </a:lnTo>
                <a:lnTo>
                  <a:pt x="25703" y="10746"/>
                </a:lnTo>
                <a:lnTo>
                  <a:pt x="31771" y="7027"/>
                </a:lnTo>
                <a:lnTo>
                  <a:pt x="38288" y="4037"/>
                </a:lnTo>
                <a:lnTo>
                  <a:pt x="45195" y="1831"/>
                </a:lnTo>
                <a:lnTo>
                  <a:pt x="52437" y="467"/>
                </a:lnTo>
                <a:lnTo>
                  <a:pt x="59958" y="0"/>
                </a:lnTo>
                <a:lnTo>
                  <a:pt x="67480" y="467"/>
                </a:lnTo>
                <a:lnTo>
                  <a:pt x="74722" y="1831"/>
                </a:lnTo>
                <a:lnTo>
                  <a:pt x="81629" y="4037"/>
                </a:lnTo>
                <a:lnTo>
                  <a:pt x="88146" y="7027"/>
                </a:lnTo>
                <a:lnTo>
                  <a:pt x="94214" y="10746"/>
                </a:lnTo>
                <a:lnTo>
                  <a:pt x="99780" y="15137"/>
                </a:lnTo>
                <a:lnTo>
                  <a:pt x="104785" y="20145"/>
                </a:lnTo>
                <a:lnTo>
                  <a:pt x="109175" y="25712"/>
                </a:lnTo>
                <a:lnTo>
                  <a:pt x="112892" y="31783"/>
                </a:lnTo>
                <a:lnTo>
                  <a:pt x="115882" y="38301"/>
                </a:lnTo>
                <a:lnTo>
                  <a:pt x="118086" y="45211"/>
                </a:lnTo>
                <a:lnTo>
                  <a:pt x="119450" y="52456"/>
                </a:lnTo>
                <a:lnTo>
                  <a:pt x="119917" y="59980"/>
                </a:lnTo>
                <a:lnTo>
                  <a:pt x="119450" y="67504"/>
                </a:lnTo>
                <a:lnTo>
                  <a:pt x="118086" y="74749"/>
                </a:lnTo>
                <a:lnTo>
                  <a:pt x="115882" y="81659"/>
                </a:lnTo>
                <a:lnTo>
                  <a:pt x="112892" y="88177"/>
                </a:lnTo>
                <a:lnTo>
                  <a:pt x="109175" y="94248"/>
                </a:lnTo>
                <a:lnTo>
                  <a:pt x="104785" y="99815"/>
                </a:lnTo>
                <a:lnTo>
                  <a:pt x="99780" y="104823"/>
                </a:lnTo>
                <a:lnTo>
                  <a:pt x="94214" y="109214"/>
                </a:lnTo>
                <a:lnTo>
                  <a:pt x="88146" y="112933"/>
                </a:lnTo>
                <a:lnTo>
                  <a:pt x="81629" y="115923"/>
                </a:lnTo>
                <a:lnTo>
                  <a:pt x="74722" y="118128"/>
                </a:lnTo>
                <a:lnTo>
                  <a:pt x="67480" y="119493"/>
                </a:lnTo>
                <a:lnTo>
                  <a:pt x="59958" y="119960"/>
                </a:lnTo>
                <a:lnTo>
                  <a:pt x="52437" y="119493"/>
                </a:lnTo>
                <a:lnTo>
                  <a:pt x="45195" y="118128"/>
                </a:lnTo>
                <a:lnTo>
                  <a:pt x="38288" y="115923"/>
                </a:lnTo>
                <a:lnTo>
                  <a:pt x="31771" y="112933"/>
                </a:lnTo>
                <a:lnTo>
                  <a:pt x="25703" y="109214"/>
                </a:lnTo>
                <a:lnTo>
                  <a:pt x="20137" y="104823"/>
                </a:lnTo>
                <a:lnTo>
                  <a:pt x="15132" y="99815"/>
                </a:lnTo>
                <a:lnTo>
                  <a:pt x="10742" y="94248"/>
                </a:lnTo>
                <a:lnTo>
                  <a:pt x="7025" y="88177"/>
                </a:lnTo>
                <a:lnTo>
                  <a:pt x="4035" y="81659"/>
                </a:lnTo>
                <a:lnTo>
                  <a:pt x="1831" y="74749"/>
                </a:lnTo>
                <a:lnTo>
                  <a:pt x="467" y="67504"/>
                </a:lnTo>
                <a:lnTo>
                  <a:pt x="0" y="59980"/>
                </a:lnTo>
                <a:close/>
              </a:path>
            </a:pathLst>
          </a:custGeom>
          <a:noFill/>
          <a:ln cap="flat" cmpd="sng" w="27175">
            <a:solidFill>
              <a:srgbClr val="043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49" name="Shape 449"/>
          <p:cNvSpPr/>
          <p:nvPr/>
        </p:nvSpPr>
        <p:spPr>
          <a:xfrm>
            <a:off x="5106185" y="4107740"/>
            <a:ext cx="74468" cy="287431"/>
          </a:xfrm>
          <a:custGeom>
            <a:pathLst>
              <a:path extrusionOk="0" h="120000" w="120000">
                <a:moveTo>
                  <a:pt x="79590" y="22533"/>
                </a:moveTo>
                <a:lnTo>
                  <a:pt x="39795" y="22533"/>
                </a:lnTo>
                <a:lnTo>
                  <a:pt x="39776" y="119983"/>
                </a:lnTo>
                <a:lnTo>
                  <a:pt x="79571" y="119983"/>
                </a:lnTo>
                <a:lnTo>
                  <a:pt x="79590" y="22533"/>
                </a:lnTo>
                <a:close/>
              </a:path>
              <a:path extrusionOk="0" h="120000" w="120000">
                <a:moveTo>
                  <a:pt x="59683" y="0"/>
                </a:moveTo>
                <a:lnTo>
                  <a:pt x="0" y="22533"/>
                </a:lnTo>
                <a:lnTo>
                  <a:pt x="119368" y="22533"/>
                </a:lnTo>
                <a:lnTo>
                  <a:pt x="59683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0" name="Shape 450"/>
          <p:cNvSpPr/>
          <p:nvPr/>
        </p:nvSpPr>
        <p:spPr>
          <a:xfrm>
            <a:off x="6320305" y="3586793"/>
            <a:ext cx="689841" cy="500903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467" y="52456"/>
                </a:lnTo>
                <a:lnTo>
                  <a:pt x="1831" y="45211"/>
                </a:lnTo>
                <a:lnTo>
                  <a:pt x="4035" y="38301"/>
                </a:lnTo>
                <a:lnTo>
                  <a:pt x="7025" y="31783"/>
                </a:lnTo>
                <a:lnTo>
                  <a:pt x="10742" y="25712"/>
                </a:lnTo>
                <a:lnTo>
                  <a:pt x="15132" y="20145"/>
                </a:lnTo>
                <a:lnTo>
                  <a:pt x="20137" y="15137"/>
                </a:lnTo>
                <a:lnTo>
                  <a:pt x="25703" y="10746"/>
                </a:lnTo>
                <a:lnTo>
                  <a:pt x="31771" y="7027"/>
                </a:lnTo>
                <a:lnTo>
                  <a:pt x="38288" y="4037"/>
                </a:lnTo>
                <a:lnTo>
                  <a:pt x="45195" y="1831"/>
                </a:lnTo>
                <a:lnTo>
                  <a:pt x="52437" y="467"/>
                </a:lnTo>
                <a:lnTo>
                  <a:pt x="59958" y="0"/>
                </a:lnTo>
                <a:lnTo>
                  <a:pt x="67480" y="467"/>
                </a:lnTo>
                <a:lnTo>
                  <a:pt x="74722" y="1831"/>
                </a:lnTo>
                <a:lnTo>
                  <a:pt x="81629" y="4037"/>
                </a:lnTo>
                <a:lnTo>
                  <a:pt x="88146" y="7027"/>
                </a:lnTo>
                <a:lnTo>
                  <a:pt x="94214" y="10746"/>
                </a:lnTo>
                <a:lnTo>
                  <a:pt x="99780" y="15137"/>
                </a:lnTo>
                <a:lnTo>
                  <a:pt x="104785" y="20145"/>
                </a:lnTo>
                <a:lnTo>
                  <a:pt x="109175" y="25712"/>
                </a:lnTo>
                <a:lnTo>
                  <a:pt x="112892" y="31783"/>
                </a:lnTo>
                <a:lnTo>
                  <a:pt x="115882" y="38301"/>
                </a:lnTo>
                <a:lnTo>
                  <a:pt x="118086" y="45211"/>
                </a:lnTo>
                <a:lnTo>
                  <a:pt x="119450" y="52456"/>
                </a:lnTo>
                <a:lnTo>
                  <a:pt x="119917" y="59980"/>
                </a:lnTo>
                <a:lnTo>
                  <a:pt x="119450" y="67504"/>
                </a:lnTo>
                <a:lnTo>
                  <a:pt x="118086" y="74749"/>
                </a:lnTo>
                <a:lnTo>
                  <a:pt x="115882" y="81659"/>
                </a:lnTo>
                <a:lnTo>
                  <a:pt x="112892" y="88177"/>
                </a:lnTo>
                <a:lnTo>
                  <a:pt x="109175" y="94248"/>
                </a:lnTo>
                <a:lnTo>
                  <a:pt x="104785" y="99815"/>
                </a:lnTo>
                <a:lnTo>
                  <a:pt x="99780" y="104823"/>
                </a:lnTo>
                <a:lnTo>
                  <a:pt x="94214" y="109214"/>
                </a:lnTo>
                <a:lnTo>
                  <a:pt x="88146" y="112933"/>
                </a:lnTo>
                <a:lnTo>
                  <a:pt x="81629" y="115923"/>
                </a:lnTo>
                <a:lnTo>
                  <a:pt x="74722" y="118128"/>
                </a:lnTo>
                <a:lnTo>
                  <a:pt x="67480" y="119493"/>
                </a:lnTo>
                <a:lnTo>
                  <a:pt x="59958" y="119960"/>
                </a:lnTo>
                <a:lnTo>
                  <a:pt x="52437" y="119493"/>
                </a:lnTo>
                <a:lnTo>
                  <a:pt x="45195" y="118128"/>
                </a:lnTo>
                <a:lnTo>
                  <a:pt x="38288" y="115923"/>
                </a:lnTo>
                <a:lnTo>
                  <a:pt x="31771" y="112933"/>
                </a:lnTo>
                <a:lnTo>
                  <a:pt x="25703" y="109214"/>
                </a:lnTo>
                <a:lnTo>
                  <a:pt x="20137" y="104823"/>
                </a:lnTo>
                <a:lnTo>
                  <a:pt x="15132" y="99815"/>
                </a:lnTo>
                <a:lnTo>
                  <a:pt x="10742" y="94248"/>
                </a:lnTo>
                <a:lnTo>
                  <a:pt x="7025" y="88177"/>
                </a:lnTo>
                <a:lnTo>
                  <a:pt x="4035" y="81659"/>
                </a:lnTo>
                <a:lnTo>
                  <a:pt x="1831" y="74749"/>
                </a:lnTo>
                <a:lnTo>
                  <a:pt x="467" y="67504"/>
                </a:lnTo>
                <a:lnTo>
                  <a:pt x="0" y="59980"/>
                </a:lnTo>
                <a:close/>
              </a:path>
            </a:pathLst>
          </a:custGeom>
          <a:noFill/>
          <a:ln cap="flat" cmpd="sng" w="27175">
            <a:solidFill>
              <a:srgbClr val="043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1" name="Shape 451"/>
          <p:cNvSpPr/>
          <p:nvPr/>
        </p:nvSpPr>
        <p:spPr>
          <a:xfrm>
            <a:off x="6639328" y="4107740"/>
            <a:ext cx="74468" cy="287431"/>
          </a:xfrm>
          <a:custGeom>
            <a:pathLst>
              <a:path extrusionOk="0" h="120000" w="120000">
                <a:moveTo>
                  <a:pt x="79589" y="22533"/>
                </a:moveTo>
                <a:lnTo>
                  <a:pt x="39794" y="22533"/>
                </a:lnTo>
                <a:lnTo>
                  <a:pt x="39794" y="119983"/>
                </a:lnTo>
                <a:lnTo>
                  <a:pt x="79589" y="119983"/>
                </a:lnTo>
                <a:lnTo>
                  <a:pt x="79589" y="22533"/>
                </a:lnTo>
                <a:close/>
              </a:path>
              <a:path extrusionOk="0" h="120000" w="120000">
                <a:moveTo>
                  <a:pt x="59701" y="0"/>
                </a:moveTo>
                <a:lnTo>
                  <a:pt x="0" y="22533"/>
                </a:lnTo>
                <a:lnTo>
                  <a:pt x="119384" y="22533"/>
                </a:lnTo>
                <a:lnTo>
                  <a:pt x="5970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2" name="Shape 452"/>
          <p:cNvSpPr/>
          <p:nvPr/>
        </p:nvSpPr>
        <p:spPr>
          <a:xfrm>
            <a:off x="3254005" y="3586793"/>
            <a:ext cx="689841" cy="500903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467" y="52456"/>
                </a:lnTo>
                <a:lnTo>
                  <a:pt x="1831" y="45211"/>
                </a:lnTo>
                <a:lnTo>
                  <a:pt x="4035" y="38301"/>
                </a:lnTo>
                <a:lnTo>
                  <a:pt x="7025" y="31783"/>
                </a:lnTo>
                <a:lnTo>
                  <a:pt x="10742" y="25712"/>
                </a:lnTo>
                <a:lnTo>
                  <a:pt x="15132" y="20145"/>
                </a:lnTo>
                <a:lnTo>
                  <a:pt x="20137" y="15137"/>
                </a:lnTo>
                <a:lnTo>
                  <a:pt x="25703" y="10746"/>
                </a:lnTo>
                <a:lnTo>
                  <a:pt x="31771" y="7027"/>
                </a:lnTo>
                <a:lnTo>
                  <a:pt x="38288" y="4037"/>
                </a:lnTo>
                <a:lnTo>
                  <a:pt x="45195" y="1831"/>
                </a:lnTo>
                <a:lnTo>
                  <a:pt x="52437" y="467"/>
                </a:lnTo>
                <a:lnTo>
                  <a:pt x="59958" y="0"/>
                </a:lnTo>
                <a:lnTo>
                  <a:pt x="67480" y="467"/>
                </a:lnTo>
                <a:lnTo>
                  <a:pt x="74722" y="1831"/>
                </a:lnTo>
                <a:lnTo>
                  <a:pt x="81629" y="4037"/>
                </a:lnTo>
                <a:lnTo>
                  <a:pt x="88146" y="7027"/>
                </a:lnTo>
                <a:lnTo>
                  <a:pt x="94214" y="10746"/>
                </a:lnTo>
                <a:lnTo>
                  <a:pt x="99780" y="15137"/>
                </a:lnTo>
                <a:lnTo>
                  <a:pt x="104785" y="20145"/>
                </a:lnTo>
                <a:lnTo>
                  <a:pt x="109175" y="25712"/>
                </a:lnTo>
                <a:lnTo>
                  <a:pt x="112892" y="31783"/>
                </a:lnTo>
                <a:lnTo>
                  <a:pt x="115882" y="38301"/>
                </a:lnTo>
                <a:lnTo>
                  <a:pt x="118086" y="45211"/>
                </a:lnTo>
                <a:lnTo>
                  <a:pt x="119450" y="52456"/>
                </a:lnTo>
                <a:lnTo>
                  <a:pt x="119917" y="59980"/>
                </a:lnTo>
                <a:lnTo>
                  <a:pt x="119450" y="67504"/>
                </a:lnTo>
                <a:lnTo>
                  <a:pt x="118086" y="74749"/>
                </a:lnTo>
                <a:lnTo>
                  <a:pt x="115882" y="81659"/>
                </a:lnTo>
                <a:lnTo>
                  <a:pt x="112892" y="88177"/>
                </a:lnTo>
                <a:lnTo>
                  <a:pt x="109175" y="94248"/>
                </a:lnTo>
                <a:lnTo>
                  <a:pt x="104785" y="99815"/>
                </a:lnTo>
                <a:lnTo>
                  <a:pt x="99780" y="104823"/>
                </a:lnTo>
                <a:lnTo>
                  <a:pt x="94214" y="109214"/>
                </a:lnTo>
                <a:lnTo>
                  <a:pt x="88146" y="112933"/>
                </a:lnTo>
                <a:lnTo>
                  <a:pt x="81629" y="115923"/>
                </a:lnTo>
                <a:lnTo>
                  <a:pt x="74722" y="118128"/>
                </a:lnTo>
                <a:lnTo>
                  <a:pt x="67480" y="119493"/>
                </a:lnTo>
                <a:lnTo>
                  <a:pt x="59958" y="119960"/>
                </a:lnTo>
                <a:lnTo>
                  <a:pt x="52437" y="119493"/>
                </a:lnTo>
                <a:lnTo>
                  <a:pt x="45195" y="118128"/>
                </a:lnTo>
                <a:lnTo>
                  <a:pt x="38288" y="115923"/>
                </a:lnTo>
                <a:lnTo>
                  <a:pt x="31771" y="112933"/>
                </a:lnTo>
                <a:lnTo>
                  <a:pt x="25703" y="109214"/>
                </a:lnTo>
                <a:lnTo>
                  <a:pt x="20137" y="104823"/>
                </a:lnTo>
                <a:lnTo>
                  <a:pt x="15132" y="99815"/>
                </a:lnTo>
                <a:lnTo>
                  <a:pt x="10742" y="94248"/>
                </a:lnTo>
                <a:lnTo>
                  <a:pt x="7025" y="88177"/>
                </a:lnTo>
                <a:lnTo>
                  <a:pt x="4035" y="81659"/>
                </a:lnTo>
                <a:lnTo>
                  <a:pt x="1831" y="74749"/>
                </a:lnTo>
                <a:lnTo>
                  <a:pt x="467" y="67504"/>
                </a:lnTo>
                <a:lnTo>
                  <a:pt x="0" y="59980"/>
                </a:lnTo>
                <a:close/>
              </a:path>
            </a:pathLst>
          </a:custGeom>
          <a:noFill/>
          <a:ln cap="flat" cmpd="sng" w="27175">
            <a:solidFill>
              <a:srgbClr val="043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3" name="Shape 453"/>
          <p:cNvSpPr/>
          <p:nvPr/>
        </p:nvSpPr>
        <p:spPr>
          <a:xfrm>
            <a:off x="3573029" y="4107740"/>
            <a:ext cx="74468" cy="287431"/>
          </a:xfrm>
          <a:custGeom>
            <a:pathLst>
              <a:path extrusionOk="0" h="120000" w="120000">
                <a:moveTo>
                  <a:pt x="79590" y="22533"/>
                </a:moveTo>
                <a:lnTo>
                  <a:pt x="39795" y="22533"/>
                </a:lnTo>
                <a:lnTo>
                  <a:pt x="39795" y="119983"/>
                </a:lnTo>
                <a:lnTo>
                  <a:pt x="79590" y="119983"/>
                </a:lnTo>
                <a:lnTo>
                  <a:pt x="79590" y="22533"/>
                </a:lnTo>
                <a:close/>
              </a:path>
              <a:path extrusionOk="0" h="120000" w="120000">
                <a:moveTo>
                  <a:pt x="59683" y="0"/>
                </a:moveTo>
                <a:lnTo>
                  <a:pt x="0" y="22533"/>
                </a:lnTo>
                <a:lnTo>
                  <a:pt x="119386" y="22533"/>
                </a:lnTo>
                <a:lnTo>
                  <a:pt x="59683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4" name="Shape 454"/>
          <p:cNvSpPr/>
          <p:nvPr/>
        </p:nvSpPr>
        <p:spPr>
          <a:xfrm>
            <a:off x="1720861" y="3586793"/>
            <a:ext cx="689841" cy="500903"/>
          </a:xfrm>
          <a:custGeom>
            <a:pathLst>
              <a:path extrusionOk="0" h="120000" w="120000">
                <a:moveTo>
                  <a:pt x="0" y="59980"/>
                </a:moveTo>
                <a:lnTo>
                  <a:pt x="467" y="52456"/>
                </a:lnTo>
                <a:lnTo>
                  <a:pt x="1831" y="45211"/>
                </a:lnTo>
                <a:lnTo>
                  <a:pt x="4035" y="38301"/>
                </a:lnTo>
                <a:lnTo>
                  <a:pt x="7025" y="31783"/>
                </a:lnTo>
                <a:lnTo>
                  <a:pt x="10742" y="25712"/>
                </a:lnTo>
                <a:lnTo>
                  <a:pt x="15132" y="20145"/>
                </a:lnTo>
                <a:lnTo>
                  <a:pt x="20137" y="15137"/>
                </a:lnTo>
                <a:lnTo>
                  <a:pt x="25703" y="10746"/>
                </a:lnTo>
                <a:lnTo>
                  <a:pt x="31771" y="7027"/>
                </a:lnTo>
                <a:lnTo>
                  <a:pt x="38288" y="4037"/>
                </a:lnTo>
                <a:lnTo>
                  <a:pt x="45195" y="1831"/>
                </a:lnTo>
                <a:lnTo>
                  <a:pt x="52437" y="467"/>
                </a:lnTo>
                <a:lnTo>
                  <a:pt x="59958" y="0"/>
                </a:lnTo>
                <a:lnTo>
                  <a:pt x="67480" y="467"/>
                </a:lnTo>
                <a:lnTo>
                  <a:pt x="74722" y="1831"/>
                </a:lnTo>
                <a:lnTo>
                  <a:pt x="81629" y="4037"/>
                </a:lnTo>
                <a:lnTo>
                  <a:pt x="88146" y="7027"/>
                </a:lnTo>
                <a:lnTo>
                  <a:pt x="94214" y="10746"/>
                </a:lnTo>
                <a:lnTo>
                  <a:pt x="99780" y="15137"/>
                </a:lnTo>
                <a:lnTo>
                  <a:pt x="104785" y="20145"/>
                </a:lnTo>
                <a:lnTo>
                  <a:pt x="109175" y="25712"/>
                </a:lnTo>
                <a:lnTo>
                  <a:pt x="112892" y="31783"/>
                </a:lnTo>
                <a:lnTo>
                  <a:pt x="115882" y="38301"/>
                </a:lnTo>
                <a:lnTo>
                  <a:pt x="118086" y="45211"/>
                </a:lnTo>
                <a:lnTo>
                  <a:pt x="119450" y="52456"/>
                </a:lnTo>
                <a:lnTo>
                  <a:pt x="119917" y="59980"/>
                </a:lnTo>
                <a:lnTo>
                  <a:pt x="119450" y="67504"/>
                </a:lnTo>
                <a:lnTo>
                  <a:pt x="118086" y="74749"/>
                </a:lnTo>
                <a:lnTo>
                  <a:pt x="115882" y="81659"/>
                </a:lnTo>
                <a:lnTo>
                  <a:pt x="112892" y="88177"/>
                </a:lnTo>
                <a:lnTo>
                  <a:pt x="109175" y="94248"/>
                </a:lnTo>
                <a:lnTo>
                  <a:pt x="104785" y="99815"/>
                </a:lnTo>
                <a:lnTo>
                  <a:pt x="99780" y="104823"/>
                </a:lnTo>
                <a:lnTo>
                  <a:pt x="94214" y="109214"/>
                </a:lnTo>
                <a:lnTo>
                  <a:pt x="88146" y="112933"/>
                </a:lnTo>
                <a:lnTo>
                  <a:pt x="81629" y="115923"/>
                </a:lnTo>
                <a:lnTo>
                  <a:pt x="74722" y="118128"/>
                </a:lnTo>
                <a:lnTo>
                  <a:pt x="67480" y="119493"/>
                </a:lnTo>
                <a:lnTo>
                  <a:pt x="59958" y="119960"/>
                </a:lnTo>
                <a:lnTo>
                  <a:pt x="52437" y="119493"/>
                </a:lnTo>
                <a:lnTo>
                  <a:pt x="45195" y="118128"/>
                </a:lnTo>
                <a:lnTo>
                  <a:pt x="38288" y="115923"/>
                </a:lnTo>
                <a:lnTo>
                  <a:pt x="31771" y="112933"/>
                </a:lnTo>
                <a:lnTo>
                  <a:pt x="25703" y="109214"/>
                </a:lnTo>
                <a:lnTo>
                  <a:pt x="20137" y="104823"/>
                </a:lnTo>
                <a:lnTo>
                  <a:pt x="15132" y="99815"/>
                </a:lnTo>
                <a:lnTo>
                  <a:pt x="10742" y="94248"/>
                </a:lnTo>
                <a:lnTo>
                  <a:pt x="7025" y="88177"/>
                </a:lnTo>
                <a:lnTo>
                  <a:pt x="4035" y="81659"/>
                </a:lnTo>
                <a:lnTo>
                  <a:pt x="1831" y="74749"/>
                </a:lnTo>
                <a:lnTo>
                  <a:pt x="467" y="67504"/>
                </a:lnTo>
                <a:lnTo>
                  <a:pt x="0" y="59980"/>
                </a:lnTo>
                <a:close/>
              </a:path>
            </a:pathLst>
          </a:custGeom>
          <a:noFill/>
          <a:ln cap="flat" cmpd="sng" w="27175">
            <a:solidFill>
              <a:srgbClr val="80878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5" name="Shape 455"/>
          <p:cNvSpPr/>
          <p:nvPr/>
        </p:nvSpPr>
        <p:spPr>
          <a:xfrm>
            <a:off x="5102733" y="3294378"/>
            <a:ext cx="74468" cy="287431"/>
          </a:xfrm>
          <a:custGeom>
            <a:pathLst>
              <a:path extrusionOk="0" h="120000" w="120000">
                <a:moveTo>
                  <a:pt x="79590" y="22533"/>
                </a:moveTo>
                <a:lnTo>
                  <a:pt x="39795" y="22533"/>
                </a:lnTo>
                <a:lnTo>
                  <a:pt x="39795" y="119982"/>
                </a:lnTo>
                <a:lnTo>
                  <a:pt x="79590" y="119982"/>
                </a:lnTo>
                <a:lnTo>
                  <a:pt x="79590" y="22533"/>
                </a:lnTo>
                <a:close/>
              </a:path>
              <a:path extrusionOk="0" h="120000" w="120000">
                <a:moveTo>
                  <a:pt x="59702" y="0"/>
                </a:moveTo>
                <a:lnTo>
                  <a:pt x="0" y="22533"/>
                </a:lnTo>
                <a:lnTo>
                  <a:pt x="119386" y="22533"/>
                </a:lnTo>
                <a:lnTo>
                  <a:pt x="59702" y="0"/>
                </a:lnTo>
                <a:close/>
              </a:path>
            </a:pathLst>
          </a:custGeom>
          <a:solidFill>
            <a:srgbClr val="FF40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6" name="Shape 456"/>
          <p:cNvSpPr/>
          <p:nvPr/>
        </p:nvSpPr>
        <p:spPr>
          <a:xfrm>
            <a:off x="6635888" y="3294378"/>
            <a:ext cx="74468" cy="287431"/>
          </a:xfrm>
          <a:custGeom>
            <a:pathLst>
              <a:path extrusionOk="0" h="120000" w="120000">
                <a:moveTo>
                  <a:pt x="79589" y="22533"/>
                </a:moveTo>
                <a:lnTo>
                  <a:pt x="39794" y="22533"/>
                </a:lnTo>
                <a:lnTo>
                  <a:pt x="39794" y="119982"/>
                </a:lnTo>
                <a:lnTo>
                  <a:pt x="79589" y="119982"/>
                </a:lnTo>
                <a:lnTo>
                  <a:pt x="79589" y="22533"/>
                </a:lnTo>
                <a:close/>
              </a:path>
              <a:path extrusionOk="0" h="120000" w="120000">
                <a:moveTo>
                  <a:pt x="59682" y="0"/>
                </a:moveTo>
                <a:lnTo>
                  <a:pt x="0" y="22533"/>
                </a:lnTo>
                <a:lnTo>
                  <a:pt x="119384" y="22533"/>
                </a:lnTo>
                <a:lnTo>
                  <a:pt x="59682" y="0"/>
                </a:lnTo>
                <a:close/>
              </a:path>
            </a:pathLst>
          </a:custGeom>
          <a:solidFill>
            <a:srgbClr val="FF40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7" name="Shape 457"/>
          <p:cNvSpPr/>
          <p:nvPr/>
        </p:nvSpPr>
        <p:spPr>
          <a:xfrm>
            <a:off x="3569588" y="3294378"/>
            <a:ext cx="74468" cy="287431"/>
          </a:xfrm>
          <a:custGeom>
            <a:pathLst>
              <a:path extrusionOk="0" h="120000" w="120000">
                <a:moveTo>
                  <a:pt x="79571" y="22533"/>
                </a:moveTo>
                <a:lnTo>
                  <a:pt x="39776" y="22533"/>
                </a:lnTo>
                <a:lnTo>
                  <a:pt x="39776" y="119982"/>
                </a:lnTo>
                <a:lnTo>
                  <a:pt x="79571" y="119982"/>
                </a:lnTo>
                <a:lnTo>
                  <a:pt x="79571" y="22533"/>
                </a:lnTo>
                <a:close/>
              </a:path>
              <a:path extrusionOk="0" h="120000" w="120000">
                <a:moveTo>
                  <a:pt x="59683" y="0"/>
                </a:moveTo>
                <a:lnTo>
                  <a:pt x="0" y="22533"/>
                </a:lnTo>
                <a:lnTo>
                  <a:pt x="119368" y="22533"/>
                </a:lnTo>
                <a:lnTo>
                  <a:pt x="59683" y="0"/>
                </a:lnTo>
                <a:close/>
              </a:path>
            </a:pathLst>
          </a:custGeom>
          <a:solidFill>
            <a:srgbClr val="FF40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8" name="Shape 458"/>
          <p:cNvSpPr/>
          <p:nvPr/>
        </p:nvSpPr>
        <p:spPr>
          <a:xfrm>
            <a:off x="2036433" y="3294378"/>
            <a:ext cx="74468" cy="287431"/>
          </a:xfrm>
          <a:custGeom>
            <a:pathLst>
              <a:path extrusionOk="0" h="120000" w="120000">
                <a:moveTo>
                  <a:pt x="79590" y="22533"/>
                </a:moveTo>
                <a:lnTo>
                  <a:pt x="39795" y="22533"/>
                </a:lnTo>
                <a:lnTo>
                  <a:pt x="39795" y="119982"/>
                </a:lnTo>
                <a:lnTo>
                  <a:pt x="79571" y="119982"/>
                </a:lnTo>
                <a:lnTo>
                  <a:pt x="79590" y="22533"/>
                </a:lnTo>
                <a:close/>
              </a:path>
              <a:path extrusionOk="0" h="120000" w="120000">
                <a:moveTo>
                  <a:pt x="59683" y="0"/>
                </a:moveTo>
                <a:lnTo>
                  <a:pt x="0" y="22533"/>
                </a:lnTo>
                <a:lnTo>
                  <a:pt x="119386" y="22533"/>
                </a:lnTo>
                <a:lnTo>
                  <a:pt x="59683" y="0"/>
                </a:lnTo>
                <a:close/>
              </a:path>
            </a:pathLst>
          </a:custGeom>
          <a:solidFill>
            <a:srgbClr val="FF40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59" name="Shape 459"/>
          <p:cNvSpPr/>
          <p:nvPr/>
        </p:nvSpPr>
        <p:spPr>
          <a:xfrm>
            <a:off x="2432604" y="3805618"/>
            <a:ext cx="799523" cy="54208"/>
          </a:xfrm>
          <a:custGeom>
            <a:pathLst>
              <a:path extrusionOk="0" h="120000" w="120000">
                <a:moveTo>
                  <a:pt x="0" y="39812"/>
                </a:moveTo>
                <a:lnTo>
                  <a:pt x="0" y="79646"/>
                </a:lnTo>
                <a:lnTo>
                  <a:pt x="108805" y="79646"/>
                </a:lnTo>
                <a:lnTo>
                  <a:pt x="108805" y="119479"/>
                </a:lnTo>
                <a:lnTo>
                  <a:pt x="119923" y="59739"/>
                </a:lnTo>
                <a:lnTo>
                  <a:pt x="116218" y="39832"/>
                </a:lnTo>
                <a:lnTo>
                  <a:pt x="0" y="39812"/>
                </a:lnTo>
                <a:close/>
              </a:path>
              <a:path extrusionOk="0" h="120000" w="120000">
                <a:moveTo>
                  <a:pt x="108805" y="0"/>
                </a:moveTo>
                <a:lnTo>
                  <a:pt x="108805" y="39832"/>
                </a:lnTo>
                <a:lnTo>
                  <a:pt x="116218" y="39832"/>
                </a:lnTo>
                <a:lnTo>
                  <a:pt x="108805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0" name="Shape 460"/>
          <p:cNvSpPr/>
          <p:nvPr/>
        </p:nvSpPr>
        <p:spPr>
          <a:xfrm>
            <a:off x="3965759" y="3810182"/>
            <a:ext cx="799523" cy="54208"/>
          </a:xfrm>
          <a:custGeom>
            <a:pathLst>
              <a:path extrusionOk="0" h="120000" w="120000">
                <a:moveTo>
                  <a:pt x="108805" y="0"/>
                </a:moveTo>
                <a:lnTo>
                  <a:pt x="108805" y="39812"/>
                </a:lnTo>
                <a:lnTo>
                  <a:pt x="0" y="39812"/>
                </a:lnTo>
                <a:lnTo>
                  <a:pt x="0" y="79646"/>
                </a:lnTo>
                <a:lnTo>
                  <a:pt x="108805" y="79646"/>
                </a:lnTo>
                <a:lnTo>
                  <a:pt x="108805" y="119479"/>
                </a:lnTo>
                <a:lnTo>
                  <a:pt x="119923" y="59739"/>
                </a:lnTo>
                <a:lnTo>
                  <a:pt x="108805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1" name="Shape 461"/>
          <p:cNvSpPr/>
          <p:nvPr/>
        </p:nvSpPr>
        <p:spPr>
          <a:xfrm>
            <a:off x="5498914" y="3810182"/>
            <a:ext cx="799523" cy="54208"/>
          </a:xfrm>
          <a:custGeom>
            <a:pathLst>
              <a:path extrusionOk="0" h="120000" w="120000">
                <a:moveTo>
                  <a:pt x="108804" y="0"/>
                </a:moveTo>
                <a:lnTo>
                  <a:pt x="108804" y="39812"/>
                </a:lnTo>
                <a:lnTo>
                  <a:pt x="0" y="39812"/>
                </a:lnTo>
                <a:lnTo>
                  <a:pt x="0" y="79646"/>
                </a:lnTo>
                <a:lnTo>
                  <a:pt x="108804" y="79646"/>
                </a:lnTo>
                <a:lnTo>
                  <a:pt x="108804" y="119479"/>
                </a:lnTo>
                <a:lnTo>
                  <a:pt x="119923" y="59739"/>
                </a:lnTo>
                <a:lnTo>
                  <a:pt x="108804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2" name="Shape 462"/>
          <p:cNvSpPr/>
          <p:nvPr/>
        </p:nvSpPr>
        <p:spPr>
          <a:xfrm>
            <a:off x="1945720" y="3742557"/>
            <a:ext cx="262391" cy="1892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3" name="Shape 463"/>
          <p:cNvSpPr/>
          <p:nvPr/>
        </p:nvSpPr>
        <p:spPr>
          <a:xfrm>
            <a:off x="3486831" y="3753013"/>
            <a:ext cx="246488" cy="1834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4" name="Shape 464"/>
          <p:cNvSpPr/>
          <p:nvPr/>
        </p:nvSpPr>
        <p:spPr>
          <a:xfrm>
            <a:off x="4997218" y="3753013"/>
            <a:ext cx="254438" cy="1834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5" name="Shape 465"/>
          <p:cNvSpPr/>
          <p:nvPr/>
        </p:nvSpPr>
        <p:spPr>
          <a:xfrm>
            <a:off x="6549159" y="3753013"/>
            <a:ext cx="254438" cy="18347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6" name="Shape 466"/>
          <p:cNvSpPr/>
          <p:nvPr/>
        </p:nvSpPr>
        <p:spPr>
          <a:xfrm>
            <a:off x="1691835" y="3060791"/>
            <a:ext cx="747415" cy="21214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7" name="Shape 467"/>
          <p:cNvSpPr/>
          <p:nvPr/>
        </p:nvSpPr>
        <p:spPr>
          <a:xfrm>
            <a:off x="3013733" y="3060791"/>
            <a:ext cx="1192680" cy="21214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8" name="Shape 468"/>
          <p:cNvSpPr/>
          <p:nvPr/>
        </p:nvSpPr>
        <p:spPr>
          <a:xfrm>
            <a:off x="4656777" y="3064362"/>
            <a:ext cx="1009805" cy="21214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69" name="Shape 469"/>
          <p:cNvSpPr/>
          <p:nvPr/>
        </p:nvSpPr>
        <p:spPr>
          <a:xfrm>
            <a:off x="5877825" y="3060791"/>
            <a:ext cx="1574337" cy="21214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70" name="Shape 470"/>
          <p:cNvSpPr/>
          <p:nvPr/>
        </p:nvSpPr>
        <p:spPr>
          <a:xfrm>
            <a:off x="3411820" y="4419748"/>
            <a:ext cx="389610" cy="14907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71" name="Shape 471"/>
          <p:cNvSpPr/>
          <p:nvPr/>
        </p:nvSpPr>
        <p:spPr>
          <a:xfrm>
            <a:off x="4945541" y="4419748"/>
            <a:ext cx="357805" cy="13760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72" name="Shape 472"/>
          <p:cNvSpPr/>
          <p:nvPr/>
        </p:nvSpPr>
        <p:spPr>
          <a:xfrm>
            <a:off x="6577537" y="4416570"/>
            <a:ext cx="174927" cy="14907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500688" y="319207"/>
            <a:ext cx="3387436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500688" y="927158"/>
            <a:ext cx="3669723" cy="1417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Many levels of translation  have been tried in the past: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12700" rtl="0" algn="l">
              <a:lnSpc>
                <a:spcPct val="1014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Traditional MT systems are  very large complex systems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500688" y="3932921"/>
            <a:ext cx="7458940" cy="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What do you think is the interlingua for the DL approach to  translation?</a:t>
            </a:r>
          </a:p>
        </p:txBody>
      </p:sp>
      <p:sp>
        <p:nvSpPr>
          <p:cNvPr id="480" name="Shape 480"/>
          <p:cNvSpPr/>
          <p:nvPr/>
        </p:nvSpPr>
        <p:spPr>
          <a:xfrm>
            <a:off x="4201586" y="932133"/>
            <a:ext cx="4406409" cy="27344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1720911" y="1561598"/>
            <a:ext cx="5752273" cy="25360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86" name="Shape 486"/>
          <p:cNvSpPr txBox="1"/>
          <p:nvPr/>
        </p:nvSpPr>
        <p:spPr>
          <a:xfrm>
            <a:off x="1784581" y="3845750"/>
            <a:ext cx="3035877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Die	Proteste waren am Wochenende eskaliert &lt;EOS&gt;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4936201" y="3845750"/>
            <a:ext cx="1657350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The	protests escalated over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6792662" y="3845750"/>
            <a:ext cx="788555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the	weekend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1794844" y="27156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{9D650B1C-2875-474B-BD9B-C9716572C1D0}</a:tableStyleId>
              </a:tblPr>
              <a:tblGrid>
                <a:gridCol w="310550"/>
                <a:gridCol w="450825"/>
                <a:gridCol w="450825"/>
                <a:gridCol w="445650"/>
                <a:gridCol w="445650"/>
                <a:gridCol w="449100"/>
                <a:gridCol w="450250"/>
                <a:gridCol w="450250"/>
                <a:gridCol w="471625"/>
                <a:gridCol w="471625"/>
                <a:gridCol w="450250"/>
                <a:gridCol w="450250"/>
                <a:gridCol w="310550"/>
              </a:tblGrid>
              <a:tr h="125200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25400" marR="0" rtl="0" algn="l">
                        <a:lnSpc>
                          <a:spcPct val="9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101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12700" marR="0" rtl="0" algn="ctr">
                        <a:lnSpc>
                          <a:spcPct val="9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101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  <a:p>
                      <a:pPr indent="0" lvl="0" marL="25400" marR="0" rtl="0" algn="ctr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25400" marR="0" rtl="0" algn="ctr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0" marR="0" rtl="0" algn="ctr">
                        <a:lnSpc>
                          <a:spcPct val="11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-0.8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25400" marR="0" rtl="0" algn="ctr">
                        <a:lnSpc>
                          <a:spcPct val="11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  <a:p>
                      <a:pPr indent="0" lvl="0" marL="254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38100" marR="0" rtl="0" algn="ctr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12700" marR="0" rtl="0" algn="ctr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  <a:p>
                      <a:pPr indent="0" lvl="0" marL="25400" marR="0" rtl="0" algn="ctr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  <a:p>
                      <a:pPr indent="0" lvl="0" marL="139700" marR="0" rtl="0" algn="l">
                        <a:lnSpc>
                          <a:spcPct val="104999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4200" marB="0" marR="0" marL="0"/>
                </a:tc>
              </a:tr>
              <a:tr h="114700"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38100" marR="0" rtl="0" algn="l">
                        <a:lnSpc>
                          <a:spcPct val="8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8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12700" marR="0" rtl="0" algn="ctr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12700" marR="0" rtl="0" algn="ctr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11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11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ctr">
                        <a:lnSpc>
                          <a:spcPct val="9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38100" marR="0" rtl="0" algn="ctr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12700" marR="0" rtl="0" algn="ctr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0" marR="0" rtl="0" algn="ctr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0" marR="0" rtl="0" algn="l">
                        <a:lnSpc>
                          <a:spcPct val="11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  <a:p>
                      <a:pPr indent="0" lvl="0" marL="127000" marR="0" rtl="0" algn="l">
                        <a:lnSpc>
                          <a:spcPct val="9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</a:tr>
              <a:tr h="199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ct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1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</a:tr>
              <a:tr h="199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0" rtl="0" algn="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12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14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14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39700" marR="0" rtl="0" algn="l">
                        <a:lnSpc>
                          <a:spcPct val="114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127000" rtl="0" algn="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25400" rtl="0" algn="r">
                        <a:lnSpc>
                          <a:spcPct val="100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-0.6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8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14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</a:tr>
              <a:tr h="63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9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98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545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058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0" rtl="0" algn="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25400" rtl="0" algn="r">
                        <a:lnSpc>
                          <a:spcPct val="1091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</a:tr>
            </a:tbl>
          </a:graphicData>
        </a:graphic>
      </p:graphicFrame>
      <p:graphicFrame>
        <p:nvGraphicFramePr>
          <p:cNvPr id="490" name="Shape 490"/>
          <p:cNvGraphicFramePr/>
          <p:nvPr/>
        </p:nvGraphicFramePr>
        <p:xfrm>
          <a:off x="1803192" y="21350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{9D650B1C-2875-474B-BD9B-C9716572C1D0}</a:tableStyleId>
              </a:tblPr>
              <a:tblGrid>
                <a:gridCol w="306500"/>
                <a:gridCol w="450825"/>
                <a:gridCol w="450825"/>
                <a:gridCol w="445650"/>
                <a:gridCol w="445650"/>
                <a:gridCol w="449100"/>
                <a:gridCol w="450250"/>
                <a:gridCol w="450250"/>
                <a:gridCol w="471625"/>
                <a:gridCol w="471625"/>
                <a:gridCol w="450250"/>
                <a:gridCol w="450250"/>
                <a:gridCol w="306500"/>
              </a:tblGrid>
              <a:tr h="6637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101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101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420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06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420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T="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</a:t>
                      </a:r>
                    </a:p>
                  </a:txBody>
                  <a:tcPr marT="0" marB="0" marR="0" marL="0"/>
                </a:tc>
              </a:tr>
              <a:tr h="58825"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l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-0.5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-0.7</a:t>
                      </a:r>
                    </a:p>
                  </a:txBody>
                  <a:tcPr marT="0" marB="0" marR="0" marL="0"/>
                </a:tc>
              </a:tr>
              <a:tr h="6637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2525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-0.3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14300" rtl="0" algn="r">
                        <a:lnSpc>
                          <a:spcPct val="101666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2540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12700" marR="0" rtl="0" algn="ct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12700" rtl="0" algn="r">
                        <a:lnSpc>
                          <a:spcPct val="113333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GB" sz="4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491" name="Shape 491"/>
          <p:cNvSpPr txBox="1"/>
          <p:nvPr/>
        </p:nvSpPr>
        <p:spPr>
          <a:xfrm>
            <a:off x="4482695" y="1783820"/>
            <a:ext cx="1321377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The	protests escalated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5892008" y="1783820"/>
            <a:ext cx="248227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over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6367590" y="1783820"/>
            <a:ext cx="1222086" cy="124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the	weekend &lt;EOS&gt;</a:t>
            </a:r>
          </a:p>
        </p:txBody>
      </p:sp>
      <p:sp>
        <p:nvSpPr>
          <p:cNvPr id="494" name="Shape 494"/>
          <p:cNvSpPr txBox="1"/>
          <p:nvPr>
            <p:ph type="title"/>
          </p:nvPr>
        </p:nvSpPr>
        <p:spPr>
          <a:xfrm>
            <a:off x="500688" y="541682"/>
            <a:ext cx="7868227" cy="808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6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Neural Machine Translation</a:t>
            </a:r>
          </a:p>
          <a:p>
            <a:pPr indent="0" lvl="0" marL="12700" marR="0" rtl="0" algn="l">
              <a:lnSpc>
                <a:spcPct val="119148"/>
              </a:lnSpc>
              <a:spcBef>
                <a:spcPts val="100"/>
              </a:spcBef>
              <a:buNone/>
            </a:pPr>
            <a:r>
              <a:rPr b="0" i="0" lang="en-GB" sz="1900" u="none" cap="none" strike="noStrike">
                <a:solidFill>
                  <a:srgbClr val="0047B6"/>
                </a:solidFill>
                <a:latin typeface="Calibri"/>
                <a:ea typeface="Calibri"/>
                <a:cs typeface="Calibri"/>
                <a:sym typeface="Calibri"/>
              </a:rPr>
              <a:t>Source sentence is mapped to </a:t>
            </a:r>
            <a:r>
              <a:rPr b="1" i="0" lang="en-GB" sz="1900" u="none" cap="none" strike="noStrike">
                <a:solidFill>
                  <a:srgbClr val="0047B6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b="0" i="0" lang="en-GB" sz="1900" u="none" cap="none" strike="noStrike">
                <a:solidFill>
                  <a:srgbClr val="0047B6"/>
                </a:solidFill>
                <a:latin typeface="Calibri"/>
                <a:ea typeface="Calibri"/>
                <a:cs typeface="Calibri"/>
                <a:sym typeface="Calibri"/>
              </a:rPr>
              <a:t>, then output sentence generated  [Sutskever et al. 2014, Bahdanau et al. 2014, Luong and Manning 2016]</a:t>
            </a:r>
          </a:p>
        </p:txBody>
      </p:sp>
      <p:sp>
        <p:nvSpPr>
          <p:cNvPr id="495" name="Shape 495"/>
          <p:cNvSpPr/>
          <p:nvPr/>
        </p:nvSpPr>
        <p:spPr>
          <a:xfrm>
            <a:off x="396823" y="2588399"/>
            <a:ext cx="1020041" cy="591250"/>
          </a:xfrm>
          <a:custGeom>
            <a:pathLst>
              <a:path extrusionOk="0" h="120000" w="120000">
                <a:moveTo>
                  <a:pt x="86912" y="0"/>
                </a:moveTo>
                <a:lnTo>
                  <a:pt x="33032" y="0"/>
                </a:lnTo>
                <a:lnTo>
                  <a:pt x="28151" y="450"/>
                </a:lnTo>
                <a:lnTo>
                  <a:pt x="23492" y="1757"/>
                </a:lnTo>
                <a:lnTo>
                  <a:pt x="19106" y="3858"/>
                </a:lnTo>
                <a:lnTo>
                  <a:pt x="15045" y="6689"/>
                </a:lnTo>
                <a:lnTo>
                  <a:pt x="11360" y="10184"/>
                </a:lnTo>
                <a:lnTo>
                  <a:pt x="8102" y="14279"/>
                </a:lnTo>
                <a:lnTo>
                  <a:pt x="5321" y="18911"/>
                </a:lnTo>
                <a:lnTo>
                  <a:pt x="3070" y="24016"/>
                </a:lnTo>
                <a:lnTo>
                  <a:pt x="1398" y="29528"/>
                </a:lnTo>
                <a:lnTo>
                  <a:pt x="358" y="35384"/>
                </a:lnTo>
                <a:lnTo>
                  <a:pt x="0" y="41519"/>
                </a:lnTo>
                <a:lnTo>
                  <a:pt x="0" y="78449"/>
                </a:lnTo>
                <a:lnTo>
                  <a:pt x="358" y="84584"/>
                </a:lnTo>
                <a:lnTo>
                  <a:pt x="1398" y="90440"/>
                </a:lnTo>
                <a:lnTo>
                  <a:pt x="3070" y="95953"/>
                </a:lnTo>
                <a:lnTo>
                  <a:pt x="5321" y="101057"/>
                </a:lnTo>
                <a:lnTo>
                  <a:pt x="8102" y="105690"/>
                </a:lnTo>
                <a:lnTo>
                  <a:pt x="11360" y="109786"/>
                </a:lnTo>
                <a:lnTo>
                  <a:pt x="15045" y="113281"/>
                </a:lnTo>
                <a:lnTo>
                  <a:pt x="19106" y="116111"/>
                </a:lnTo>
                <a:lnTo>
                  <a:pt x="23492" y="118212"/>
                </a:lnTo>
                <a:lnTo>
                  <a:pt x="28151" y="119520"/>
                </a:lnTo>
                <a:lnTo>
                  <a:pt x="33032" y="119970"/>
                </a:lnTo>
                <a:lnTo>
                  <a:pt x="86912" y="119970"/>
                </a:lnTo>
                <a:lnTo>
                  <a:pt x="91793" y="119520"/>
                </a:lnTo>
                <a:lnTo>
                  <a:pt x="96452" y="118212"/>
                </a:lnTo>
                <a:lnTo>
                  <a:pt x="100837" y="116111"/>
                </a:lnTo>
                <a:lnTo>
                  <a:pt x="104898" y="113281"/>
                </a:lnTo>
                <a:lnTo>
                  <a:pt x="108583" y="109786"/>
                </a:lnTo>
                <a:lnTo>
                  <a:pt x="111842" y="105690"/>
                </a:lnTo>
                <a:lnTo>
                  <a:pt x="114622" y="101057"/>
                </a:lnTo>
                <a:lnTo>
                  <a:pt x="116874" y="95953"/>
                </a:lnTo>
                <a:lnTo>
                  <a:pt x="118546" y="90440"/>
                </a:lnTo>
                <a:lnTo>
                  <a:pt x="119586" y="84584"/>
                </a:lnTo>
                <a:lnTo>
                  <a:pt x="119944" y="78449"/>
                </a:lnTo>
                <a:lnTo>
                  <a:pt x="119944" y="41519"/>
                </a:lnTo>
                <a:lnTo>
                  <a:pt x="119586" y="35384"/>
                </a:lnTo>
                <a:lnTo>
                  <a:pt x="118546" y="29528"/>
                </a:lnTo>
                <a:lnTo>
                  <a:pt x="116874" y="24016"/>
                </a:lnTo>
                <a:lnTo>
                  <a:pt x="114622" y="18911"/>
                </a:lnTo>
                <a:lnTo>
                  <a:pt x="111842" y="14279"/>
                </a:lnTo>
                <a:lnTo>
                  <a:pt x="108583" y="10184"/>
                </a:lnTo>
                <a:lnTo>
                  <a:pt x="104898" y="6689"/>
                </a:lnTo>
                <a:lnTo>
                  <a:pt x="100837" y="3858"/>
                </a:lnTo>
                <a:lnTo>
                  <a:pt x="96452" y="1757"/>
                </a:lnTo>
                <a:lnTo>
                  <a:pt x="91793" y="450"/>
                </a:lnTo>
                <a:lnTo>
                  <a:pt x="86912" y="0"/>
                </a:lnTo>
                <a:close/>
              </a:path>
            </a:pathLst>
          </a:custGeom>
          <a:solidFill>
            <a:srgbClr val="BDD7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96" name="Shape 496"/>
          <p:cNvSpPr txBox="1"/>
          <p:nvPr/>
        </p:nvSpPr>
        <p:spPr>
          <a:xfrm>
            <a:off x="550883" y="2642607"/>
            <a:ext cx="711200" cy="471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12700" lvl="0" marL="12700" marR="0" rtl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Sentence  meaning  is built up</a:t>
            </a:r>
          </a:p>
        </p:txBody>
      </p:sp>
      <p:sp>
        <p:nvSpPr>
          <p:cNvPr id="497" name="Shape 497"/>
          <p:cNvSpPr/>
          <p:nvPr/>
        </p:nvSpPr>
        <p:spPr>
          <a:xfrm>
            <a:off x="396823" y="3770127"/>
            <a:ext cx="1020041" cy="367273"/>
          </a:xfrm>
          <a:custGeom>
            <a:pathLst>
              <a:path extrusionOk="0" h="120000" w="120000">
                <a:moveTo>
                  <a:pt x="99441" y="0"/>
                </a:moveTo>
                <a:lnTo>
                  <a:pt x="20503" y="0"/>
                </a:lnTo>
                <a:lnTo>
                  <a:pt x="15802" y="1095"/>
                </a:lnTo>
                <a:lnTo>
                  <a:pt x="11486" y="4216"/>
                </a:lnTo>
                <a:lnTo>
                  <a:pt x="7679" y="9114"/>
                </a:lnTo>
                <a:lnTo>
                  <a:pt x="4504" y="15539"/>
                </a:lnTo>
                <a:lnTo>
                  <a:pt x="2083" y="23242"/>
                </a:lnTo>
                <a:lnTo>
                  <a:pt x="541" y="31975"/>
                </a:lnTo>
                <a:lnTo>
                  <a:pt x="0" y="41489"/>
                </a:lnTo>
                <a:lnTo>
                  <a:pt x="0" y="78389"/>
                </a:lnTo>
                <a:lnTo>
                  <a:pt x="541" y="87902"/>
                </a:lnTo>
                <a:lnTo>
                  <a:pt x="2083" y="96634"/>
                </a:lnTo>
                <a:lnTo>
                  <a:pt x="4504" y="104337"/>
                </a:lnTo>
                <a:lnTo>
                  <a:pt x="7679" y="110762"/>
                </a:lnTo>
                <a:lnTo>
                  <a:pt x="11486" y="115659"/>
                </a:lnTo>
                <a:lnTo>
                  <a:pt x="15802" y="118780"/>
                </a:lnTo>
                <a:lnTo>
                  <a:pt x="20503" y="119876"/>
                </a:lnTo>
                <a:lnTo>
                  <a:pt x="99441" y="119876"/>
                </a:lnTo>
                <a:lnTo>
                  <a:pt x="104142" y="118780"/>
                </a:lnTo>
                <a:lnTo>
                  <a:pt x="108458" y="115659"/>
                </a:lnTo>
                <a:lnTo>
                  <a:pt x="112265" y="110762"/>
                </a:lnTo>
                <a:lnTo>
                  <a:pt x="115440" y="104337"/>
                </a:lnTo>
                <a:lnTo>
                  <a:pt x="117860" y="96634"/>
                </a:lnTo>
                <a:lnTo>
                  <a:pt x="119403" y="87902"/>
                </a:lnTo>
                <a:lnTo>
                  <a:pt x="119944" y="78389"/>
                </a:lnTo>
                <a:lnTo>
                  <a:pt x="119944" y="41489"/>
                </a:lnTo>
                <a:lnTo>
                  <a:pt x="119403" y="31975"/>
                </a:lnTo>
                <a:lnTo>
                  <a:pt x="117860" y="23242"/>
                </a:lnTo>
                <a:lnTo>
                  <a:pt x="115440" y="15539"/>
                </a:lnTo>
                <a:lnTo>
                  <a:pt x="112265" y="9114"/>
                </a:lnTo>
                <a:lnTo>
                  <a:pt x="108458" y="4216"/>
                </a:lnTo>
                <a:lnTo>
                  <a:pt x="104142" y="1095"/>
                </a:lnTo>
                <a:lnTo>
                  <a:pt x="99441" y="0"/>
                </a:lnTo>
                <a:close/>
              </a:path>
            </a:pathLst>
          </a:custGeom>
          <a:solidFill>
            <a:srgbClr val="BDD7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498" name="Shape 498"/>
          <p:cNvSpPr txBox="1"/>
          <p:nvPr/>
        </p:nvSpPr>
        <p:spPr>
          <a:xfrm>
            <a:off x="576442" y="3788792"/>
            <a:ext cx="660977" cy="31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7620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Source  sentence</a:t>
            </a:r>
          </a:p>
        </p:txBody>
      </p:sp>
      <p:sp>
        <p:nvSpPr>
          <p:cNvPr id="499" name="Shape 499"/>
          <p:cNvSpPr/>
          <p:nvPr/>
        </p:nvSpPr>
        <p:spPr>
          <a:xfrm>
            <a:off x="1413036" y="1996493"/>
            <a:ext cx="201825" cy="17658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500" name="Shape 500"/>
          <p:cNvSpPr/>
          <p:nvPr/>
        </p:nvSpPr>
        <p:spPr>
          <a:xfrm>
            <a:off x="7620681" y="1648862"/>
            <a:ext cx="1100282" cy="367273"/>
          </a:xfrm>
          <a:custGeom>
            <a:pathLst>
              <a:path extrusionOk="0" h="120000" w="120000">
                <a:moveTo>
                  <a:pt x="100959" y="0"/>
                </a:moveTo>
                <a:lnTo>
                  <a:pt x="19007" y="0"/>
                </a:lnTo>
                <a:lnTo>
                  <a:pt x="14648" y="1095"/>
                </a:lnTo>
                <a:lnTo>
                  <a:pt x="10648" y="4216"/>
                </a:lnTo>
                <a:lnTo>
                  <a:pt x="7119" y="9114"/>
                </a:lnTo>
                <a:lnTo>
                  <a:pt x="4175" y="15539"/>
                </a:lnTo>
                <a:lnTo>
                  <a:pt x="1931" y="23242"/>
                </a:lnTo>
                <a:lnTo>
                  <a:pt x="501" y="31975"/>
                </a:lnTo>
                <a:lnTo>
                  <a:pt x="0" y="41489"/>
                </a:lnTo>
                <a:lnTo>
                  <a:pt x="0" y="78389"/>
                </a:lnTo>
                <a:lnTo>
                  <a:pt x="501" y="87902"/>
                </a:lnTo>
                <a:lnTo>
                  <a:pt x="1931" y="96634"/>
                </a:lnTo>
                <a:lnTo>
                  <a:pt x="4175" y="104337"/>
                </a:lnTo>
                <a:lnTo>
                  <a:pt x="7119" y="110762"/>
                </a:lnTo>
                <a:lnTo>
                  <a:pt x="10648" y="115659"/>
                </a:lnTo>
                <a:lnTo>
                  <a:pt x="14648" y="118780"/>
                </a:lnTo>
                <a:lnTo>
                  <a:pt x="19007" y="119876"/>
                </a:lnTo>
                <a:lnTo>
                  <a:pt x="100959" y="119876"/>
                </a:lnTo>
                <a:lnTo>
                  <a:pt x="105318" y="118780"/>
                </a:lnTo>
                <a:lnTo>
                  <a:pt x="109319" y="115659"/>
                </a:lnTo>
                <a:lnTo>
                  <a:pt x="112848" y="110762"/>
                </a:lnTo>
                <a:lnTo>
                  <a:pt x="115791" y="104337"/>
                </a:lnTo>
                <a:lnTo>
                  <a:pt x="118035" y="96634"/>
                </a:lnTo>
                <a:lnTo>
                  <a:pt x="119465" y="87902"/>
                </a:lnTo>
                <a:lnTo>
                  <a:pt x="119967" y="78389"/>
                </a:lnTo>
                <a:lnTo>
                  <a:pt x="119967" y="41489"/>
                </a:lnTo>
                <a:lnTo>
                  <a:pt x="119465" y="31975"/>
                </a:lnTo>
                <a:lnTo>
                  <a:pt x="118035" y="23242"/>
                </a:lnTo>
                <a:lnTo>
                  <a:pt x="115791" y="15539"/>
                </a:lnTo>
                <a:lnTo>
                  <a:pt x="112848" y="9114"/>
                </a:lnTo>
                <a:lnTo>
                  <a:pt x="109319" y="4216"/>
                </a:lnTo>
                <a:lnTo>
                  <a:pt x="105318" y="1095"/>
                </a:lnTo>
                <a:lnTo>
                  <a:pt x="100959" y="0"/>
                </a:lnTo>
                <a:close/>
              </a:path>
            </a:pathLst>
          </a:custGeom>
          <a:solidFill>
            <a:srgbClr val="BDD7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501" name="Shape 501"/>
          <p:cNvSpPr txBox="1"/>
          <p:nvPr/>
        </p:nvSpPr>
        <p:spPr>
          <a:xfrm>
            <a:off x="7771118" y="1665687"/>
            <a:ext cx="799523" cy="31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-25400" lvl="0" marL="381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Translation  generated</a:t>
            </a:r>
          </a:p>
        </p:txBody>
      </p:sp>
      <p:sp>
        <p:nvSpPr>
          <p:cNvPr id="502" name="Shape 502"/>
          <p:cNvSpPr/>
          <p:nvPr/>
        </p:nvSpPr>
        <p:spPr>
          <a:xfrm>
            <a:off x="7768844" y="3770127"/>
            <a:ext cx="1100282" cy="367273"/>
          </a:xfrm>
          <a:custGeom>
            <a:pathLst>
              <a:path extrusionOk="0" h="120000" w="120000">
                <a:moveTo>
                  <a:pt x="100959" y="0"/>
                </a:moveTo>
                <a:lnTo>
                  <a:pt x="19008" y="0"/>
                </a:lnTo>
                <a:lnTo>
                  <a:pt x="14649" y="1095"/>
                </a:lnTo>
                <a:lnTo>
                  <a:pt x="10648" y="4216"/>
                </a:lnTo>
                <a:lnTo>
                  <a:pt x="7119" y="9114"/>
                </a:lnTo>
                <a:lnTo>
                  <a:pt x="4175" y="15539"/>
                </a:lnTo>
                <a:lnTo>
                  <a:pt x="1931" y="23242"/>
                </a:lnTo>
                <a:lnTo>
                  <a:pt x="501" y="31975"/>
                </a:lnTo>
                <a:lnTo>
                  <a:pt x="0" y="41489"/>
                </a:lnTo>
                <a:lnTo>
                  <a:pt x="0" y="78389"/>
                </a:lnTo>
                <a:lnTo>
                  <a:pt x="501" y="87902"/>
                </a:lnTo>
                <a:lnTo>
                  <a:pt x="1931" y="96634"/>
                </a:lnTo>
                <a:lnTo>
                  <a:pt x="4175" y="104337"/>
                </a:lnTo>
                <a:lnTo>
                  <a:pt x="7119" y="110762"/>
                </a:lnTo>
                <a:lnTo>
                  <a:pt x="10648" y="115659"/>
                </a:lnTo>
                <a:lnTo>
                  <a:pt x="14649" y="118780"/>
                </a:lnTo>
                <a:lnTo>
                  <a:pt x="19008" y="119876"/>
                </a:lnTo>
                <a:lnTo>
                  <a:pt x="100959" y="119876"/>
                </a:lnTo>
                <a:lnTo>
                  <a:pt x="105318" y="118780"/>
                </a:lnTo>
                <a:lnTo>
                  <a:pt x="109319" y="115659"/>
                </a:lnTo>
                <a:lnTo>
                  <a:pt x="112848" y="110762"/>
                </a:lnTo>
                <a:lnTo>
                  <a:pt x="115792" y="104337"/>
                </a:lnTo>
                <a:lnTo>
                  <a:pt x="118036" y="96634"/>
                </a:lnTo>
                <a:lnTo>
                  <a:pt x="119466" y="87902"/>
                </a:lnTo>
                <a:lnTo>
                  <a:pt x="119968" y="78389"/>
                </a:lnTo>
                <a:lnTo>
                  <a:pt x="119968" y="41489"/>
                </a:lnTo>
                <a:lnTo>
                  <a:pt x="119466" y="31975"/>
                </a:lnTo>
                <a:lnTo>
                  <a:pt x="118036" y="23242"/>
                </a:lnTo>
                <a:lnTo>
                  <a:pt x="115792" y="15539"/>
                </a:lnTo>
                <a:lnTo>
                  <a:pt x="112848" y="9114"/>
                </a:lnTo>
                <a:lnTo>
                  <a:pt x="109319" y="4216"/>
                </a:lnTo>
                <a:lnTo>
                  <a:pt x="105318" y="1095"/>
                </a:lnTo>
                <a:lnTo>
                  <a:pt x="100959" y="0"/>
                </a:lnTo>
                <a:close/>
              </a:path>
            </a:pathLst>
          </a:custGeom>
          <a:solidFill>
            <a:srgbClr val="BDD7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503" name="Shape 503"/>
          <p:cNvSpPr txBox="1"/>
          <p:nvPr/>
        </p:nvSpPr>
        <p:spPr>
          <a:xfrm>
            <a:off x="7945801" y="3788792"/>
            <a:ext cx="746414" cy="31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-25400" lvl="0" marL="381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Feeding in  last word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1849616" y="4147652"/>
            <a:ext cx="5857586" cy="622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500">
                <a:latin typeface="Calibri"/>
                <a:ea typeface="Calibri"/>
                <a:cs typeface="Calibri"/>
                <a:sym typeface="Calibri"/>
              </a:rPr>
              <a:t>Now live for some languages in Google  Translate (etc.), with big error reductions!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00688" y="319207"/>
            <a:ext cx="1755486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NLP Levels</a:t>
            </a:r>
          </a:p>
        </p:txBody>
      </p:sp>
      <p:sp>
        <p:nvSpPr>
          <p:cNvPr id="103" name="Shape 103"/>
          <p:cNvSpPr/>
          <p:nvPr/>
        </p:nvSpPr>
        <p:spPr>
          <a:xfrm>
            <a:off x="1094905" y="1120039"/>
            <a:ext cx="7310914" cy="28789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04" name="Shape 104"/>
          <p:cNvSpPr/>
          <p:nvPr/>
        </p:nvSpPr>
        <p:spPr>
          <a:xfrm>
            <a:off x="810270" y="1120039"/>
            <a:ext cx="4064000" cy="922804"/>
          </a:xfrm>
          <a:custGeom>
            <a:pathLst>
              <a:path extrusionOk="0" h="120000" w="120000">
                <a:moveTo>
                  <a:pt x="0" y="59979"/>
                </a:moveTo>
                <a:lnTo>
                  <a:pt x="113" y="56257"/>
                </a:lnTo>
                <a:lnTo>
                  <a:pt x="450" y="52595"/>
                </a:lnTo>
                <a:lnTo>
                  <a:pt x="1002" y="48999"/>
                </a:lnTo>
                <a:lnTo>
                  <a:pt x="1765" y="45478"/>
                </a:lnTo>
                <a:lnTo>
                  <a:pt x="2730" y="42036"/>
                </a:lnTo>
                <a:lnTo>
                  <a:pt x="3891" y="38682"/>
                </a:lnTo>
                <a:lnTo>
                  <a:pt x="5243" y="35420"/>
                </a:lnTo>
                <a:lnTo>
                  <a:pt x="6777" y="32259"/>
                </a:lnTo>
                <a:lnTo>
                  <a:pt x="8488" y="29205"/>
                </a:lnTo>
                <a:lnTo>
                  <a:pt x="9407" y="27719"/>
                </a:lnTo>
                <a:lnTo>
                  <a:pt x="10368" y="26263"/>
                </a:lnTo>
                <a:lnTo>
                  <a:pt x="11370" y="24837"/>
                </a:lnTo>
                <a:lnTo>
                  <a:pt x="12412" y="23442"/>
                </a:lnTo>
                <a:lnTo>
                  <a:pt x="13492" y="22078"/>
                </a:lnTo>
                <a:lnTo>
                  <a:pt x="14612" y="20747"/>
                </a:lnTo>
                <a:lnTo>
                  <a:pt x="15768" y="19449"/>
                </a:lnTo>
                <a:lnTo>
                  <a:pt x="16961" y="18186"/>
                </a:lnTo>
                <a:lnTo>
                  <a:pt x="18191" y="16957"/>
                </a:lnTo>
                <a:lnTo>
                  <a:pt x="19455" y="15764"/>
                </a:lnTo>
                <a:lnTo>
                  <a:pt x="20753" y="14608"/>
                </a:lnTo>
                <a:lnTo>
                  <a:pt x="22084" y="13489"/>
                </a:lnTo>
                <a:lnTo>
                  <a:pt x="23448" y="12408"/>
                </a:lnTo>
                <a:lnTo>
                  <a:pt x="24844" y="11367"/>
                </a:lnTo>
                <a:lnTo>
                  <a:pt x="26270" y="10365"/>
                </a:lnTo>
                <a:lnTo>
                  <a:pt x="27727" y="9405"/>
                </a:lnTo>
                <a:lnTo>
                  <a:pt x="29212" y="8485"/>
                </a:lnTo>
                <a:lnTo>
                  <a:pt x="30726" y="7609"/>
                </a:lnTo>
                <a:lnTo>
                  <a:pt x="32268" y="6775"/>
                </a:lnTo>
                <a:lnTo>
                  <a:pt x="33836" y="5986"/>
                </a:lnTo>
                <a:lnTo>
                  <a:pt x="35430" y="5241"/>
                </a:lnTo>
                <a:lnTo>
                  <a:pt x="37049" y="4543"/>
                </a:lnTo>
                <a:lnTo>
                  <a:pt x="38692" y="3890"/>
                </a:lnTo>
                <a:lnTo>
                  <a:pt x="40358" y="3286"/>
                </a:lnTo>
                <a:lnTo>
                  <a:pt x="42047" y="2729"/>
                </a:lnTo>
                <a:lnTo>
                  <a:pt x="43758" y="2222"/>
                </a:lnTo>
                <a:lnTo>
                  <a:pt x="45490" y="1764"/>
                </a:lnTo>
                <a:lnTo>
                  <a:pt x="47241" y="1357"/>
                </a:lnTo>
                <a:lnTo>
                  <a:pt x="49012" y="1002"/>
                </a:lnTo>
                <a:lnTo>
                  <a:pt x="50802" y="699"/>
                </a:lnTo>
                <a:lnTo>
                  <a:pt x="52608" y="449"/>
                </a:lnTo>
                <a:lnTo>
                  <a:pt x="54432" y="254"/>
                </a:lnTo>
                <a:lnTo>
                  <a:pt x="56271" y="113"/>
                </a:lnTo>
                <a:lnTo>
                  <a:pt x="58126" y="28"/>
                </a:lnTo>
                <a:lnTo>
                  <a:pt x="59994" y="0"/>
                </a:lnTo>
                <a:lnTo>
                  <a:pt x="61863" y="28"/>
                </a:lnTo>
                <a:lnTo>
                  <a:pt x="63718" y="113"/>
                </a:lnTo>
                <a:lnTo>
                  <a:pt x="65557" y="254"/>
                </a:lnTo>
                <a:lnTo>
                  <a:pt x="67380" y="449"/>
                </a:lnTo>
                <a:lnTo>
                  <a:pt x="69187" y="699"/>
                </a:lnTo>
                <a:lnTo>
                  <a:pt x="70976" y="1002"/>
                </a:lnTo>
                <a:lnTo>
                  <a:pt x="72747" y="1357"/>
                </a:lnTo>
                <a:lnTo>
                  <a:pt x="74499" y="1764"/>
                </a:lnTo>
                <a:lnTo>
                  <a:pt x="76231" y="2222"/>
                </a:lnTo>
                <a:lnTo>
                  <a:pt x="77941" y="2729"/>
                </a:lnTo>
                <a:lnTo>
                  <a:pt x="79630" y="3286"/>
                </a:lnTo>
                <a:lnTo>
                  <a:pt x="81297" y="3890"/>
                </a:lnTo>
                <a:lnTo>
                  <a:pt x="82940" y="4543"/>
                </a:lnTo>
                <a:lnTo>
                  <a:pt x="84559" y="5241"/>
                </a:lnTo>
                <a:lnTo>
                  <a:pt x="86153" y="5986"/>
                </a:lnTo>
                <a:lnTo>
                  <a:pt x="87721" y="6775"/>
                </a:lnTo>
                <a:lnTo>
                  <a:pt x="89263" y="7609"/>
                </a:lnTo>
                <a:lnTo>
                  <a:pt x="90777" y="8485"/>
                </a:lnTo>
                <a:lnTo>
                  <a:pt x="92262" y="9405"/>
                </a:lnTo>
                <a:lnTo>
                  <a:pt x="93719" y="10365"/>
                </a:lnTo>
                <a:lnTo>
                  <a:pt x="95145" y="11367"/>
                </a:lnTo>
                <a:lnTo>
                  <a:pt x="96541" y="12408"/>
                </a:lnTo>
                <a:lnTo>
                  <a:pt x="97905" y="13489"/>
                </a:lnTo>
                <a:lnTo>
                  <a:pt x="99236" y="14608"/>
                </a:lnTo>
                <a:lnTo>
                  <a:pt x="100534" y="15764"/>
                </a:lnTo>
                <a:lnTo>
                  <a:pt x="101798" y="16957"/>
                </a:lnTo>
                <a:lnTo>
                  <a:pt x="103027" y="18186"/>
                </a:lnTo>
                <a:lnTo>
                  <a:pt x="104221" y="19449"/>
                </a:lnTo>
                <a:lnTo>
                  <a:pt x="105377" y="20747"/>
                </a:lnTo>
                <a:lnTo>
                  <a:pt x="106496" y="22078"/>
                </a:lnTo>
                <a:lnTo>
                  <a:pt x="107577" y="23442"/>
                </a:lnTo>
                <a:lnTo>
                  <a:pt x="108619" y="24837"/>
                </a:lnTo>
                <a:lnTo>
                  <a:pt x="109621" y="26263"/>
                </a:lnTo>
                <a:lnTo>
                  <a:pt x="110582" y="27719"/>
                </a:lnTo>
                <a:lnTo>
                  <a:pt x="111501" y="29205"/>
                </a:lnTo>
                <a:lnTo>
                  <a:pt x="113212" y="32259"/>
                </a:lnTo>
                <a:lnTo>
                  <a:pt x="114746" y="35420"/>
                </a:lnTo>
                <a:lnTo>
                  <a:pt x="116097" y="38682"/>
                </a:lnTo>
                <a:lnTo>
                  <a:pt x="117259" y="42036"/>
                </a:lnTo>
                <a:lnTo>
                  <a:pt x="118224" y="45478"/>
                </a:lnTo>
                <a:lnTo>
                  <a:pt x="118986" y="48999"/>
                </a:lnTo>
                <a:lnTo>
                  <a:pt x="119539" y="52595"/>
                </a:lnTo>
                <a:lnTo>
                  <a:pt x="119876" y="56257"/>
                </a:lnTo>
                <a:lnTo>
                  <a:pt x="119989" y="59979"/>
                </a:lnTo>
                <a:lnTo>
                  <a:pt x="119961" y="61847"/>
                </a:lnTo>
                <a:lnTo>
                  <a:pt x="119735" y="65540"/>
                </a:lnTo>
                <a:lnTo>
                  <a:pt x="119289" y="69169"/>
                </a:lnTo>
                <a:lnTo>
                  <a:pt x="118631" y="72728"/>
                </a:lnTo>
                <a:lnTo>
                  <a:pt x="117766" y="76210"/>
                </a:lnTo>
                <a:lnTo>
                  <a:pt x="116702" y="79609"/>
                </a:lnTo>
                <a:lnTo>
                  <a:pt x="115445" y="82918"/>
                </a:lnTo>
                <a:lnTo>
                  <a:pt x="114001" y="86130"/>
                </a:lnTo>
                <a:lnTo>
                  <a:pt x="112378" y="89239"/>
                </a:lnTo>
                <a:lnTo>
                  <a:pt x="110582" y="92238"/>
                </a:lnTo>
                <a:lnTo>
                  <a:pt x="109621" y="93694"/>
                </a:lnTo>
                <a:lnTo>
                  <a:pt x="108619" y="95120"/>
                </a:lnTo>
                <a:lnTo>
                  <a:pt x="107577" y="96515"/>
                </a:lnTo>
                <a:lnTo>
                  <a:pt x="106496" y="97879"/>
                </a:lnTo>
                <a:lnTo>
                  <a:pt x="105377" y="99210"/>
                </a:lnTo>
                <a:lnTo>
                  <a:pt x="104221" y="100508"/>
                </a:lnTo>
                <a:lnTo>
                  <a:pt x="103027" y="101771"/>
                </a:lnTo>
                <a:lnTo>
                  <a:pt x="101798" y="103000"/>
                </a:lnTo>
                <a:lnTo>
                  <a:pt x="100534" y="104193"/>
                </a:lnTo>
                <a:lnTo>
                  <a:pt x="99236" y="105349"/>
                </a:lnTo>
                <a:lnTo>
                  <a:pt x="97905" y="106468"/>
                </a:lnTo>
                <a:lnTo>
                  <a:pt x="96541" y="107549"/>
                </a:lnTo>
                <a:lnTo>
                  <a:pt x="95145" y="108590"/>
                </a:lnTo>
                <a:lnTo>
                  <a:pt x="93719" y="109592"/>
                </a:lnTo>
                <a:lnTo>
                  <a:pt x="92262" y="110553"/>
                </a:lnTo>
                <a:lnTo>
                  <a:pt x="90777" y="111472"/>
                </a:lnTo>
                <a:lnTo>
                  <a:pt x="89263" y="112348"/>
                </a:lnTo>
                <a:lnTo>
                  <a:pt x="87721" y="113182"/>
                </a:lnTo>
                <a:lnTo>
                  <a:pt x="86153" y="113971"/>
                </a:lnTo>
                <a:lnTo>
                  <a:pt x="84559" y="114716"/>
                </a:lnTo>
                <a:lnTo>
                  <a:pt x="82940" y="115415"/>
                </a:lnTo>
                <a:lnTo>
                  <a:pt x="81297" y="116067"/>
                </a:lnTo>
                <a:lnTo>
                  <a:pt x="79630" y="116672"/>
                </a:lnTo>
                <a:lnTo>
                  <a:pt x="77941" y="117228"/>
                </a:lnTo>
                <a:lnTo>
                  <a:pt x="76231" y="117735"/>
                </a:lnTo>
                <a:lnTo>
                  <a:pt x="74499" y="118193"/>
                </a:lnTo>
                <a:lnTo>
                  <a:pt x="72747" y="118600"/>
                </a:lnTo>
                <a:lnTo>
                  <a:pt x="70976" y="118955"/>
                </a:lnTo>
                <a:lnTo>
                  <a:pt x="69187" y="119258"/>
                </a:lnTo>
                <a:lnTo>
                  <a:pt x="67380" y="119508"/>
                </a:lnTo>
                <a:lnTo>
                  <a:pt x="65557" y="119703"/>
                </a:lnTo>
                <a:lnTo>
                  <a:pt x="63718" y="119844"/>
                </a:lnTo>
                <a:lnTo>
                  <a:pt x="61863" y="119929"/>
                </a:lnTo>
                <a:lnTo>
                  <a:pt x="59994" y="119958"/>
                </a:lnTo>
                <a:lnTo>
                  <a:pt x="58126" y="119929"/>
                </a:lnTo>
                <a:lnTo>
                  <a:pt x="56271" y="119844"/>
                </a:lnTo>
                <a:lnTo>
                  <a:pt x="54432" y="119703"/>
                </a:lnTo>
                <a:lnTo>
                  <a:pt x="52608" y="119508"/>
                </a:lnTo>
                <a:lnTo>
                  <a:pt x="50802" y="119258"/>
                </a:lnTo>
                <a:lnTo>
                  <a:pt x="49012" y="118955"/>
                </a:lnTo>
                <a:lnTo>
                  <a:pt x="47241" y="118600"/>
                </a:lnTo>
                <a:lnTo>
                  <a:pt x="45490" y="118193"/>
                </a:lnTo>
                <a:lnTo>
                  <a:pt x="43758" y="117735"/>
                </a:lnTo>
                <a:lnTo>
                  <a:pt x="42047" y="117228"/>
                </a:lnTo>
                <a:lnTo>
                  <a:pt x="40358" y="116672"/>
                </a:lnTo>
                <a:lnTo>
                  <a:pt x="38692" y="116067"/>
                </a:lnTo>
                <a:lnTo>
                  <a:pt x="37049" y="115415"/>
                </a:lnTo>
                <a:lnTo>
                  <a:pt x="35430" y="114716"/>
                </a:lnTo>
                <a:lnTo>
                  <a:pt x="33836" y="113971"/>
                </a:lnTo>
                <a:lnTo>
                  <a:pt x="32268" y="113182"/>
                </a:lnTo>
                <a:lnTo>
                  <a:pt x="30726" y="112348"/>
                </a:lnTo>
                <a:lnTo>
                  <a:pt x="29212" y="111472"/>
                </a:lnTo>
                <a:lnTo>
                  <a:pt x="27727" y="110553"/>
                </a:lnTo>
                <a:lnTo>
                  <a:pt x="26270" y="109592"/>
                </a:lnTo>
                <a:lnTo>
                  <a:pt x="24844" y="108590"/>
                </a:lnTo>
                <a:lnTo>
                  <a:pt x="23448" y="107549"/>
                </a:lnTo>
                <a:lnTo>
                  <a:pt x="22084" y="106468"/>
                </a:lnTo>
                <a:lnTo>
                  <a:pt x="20753" y="105349"/>
                </a:lnTo>
                <a:lnTo>
                  <a:pt x="19455" y="104193"/>
                </a:lnTo>
                <a:lnTo>
                  <a:pt x="18191" y="103000"/>
                </a:lnTo>
                <a:lnTo>
                  <a:pt x="16961" y="101771"/>
                </a:lnTo>
                <a:lnTo>
                  <a:pt x="15768" y="100508"/>
                </a:lnTo>
                <a:lnTo>
                  <a:pt x="14612" y="99210"/>
                </a:lnTo>
                <a:lnTo>
                  <a:pt x="13492" y="97879"/>
                </a:lnTo>
                <a:lnTo>
                  <a:pt x="12412" y="96515"/>
                </a:lnTo>
                <a:lnTo>
                  <a:pt x="11370" y="95120"/>
                </a:lnTo>
                <a:lnTo>
                  <a:pt x="10368" y="93694"/>
                </a:lnTo>
                <a:lnTo>
                  <a:pt x="9407" y="92238"/>
                </a:lnTo>
                <a:lnTo>
                  <a:pt x="8488" y="90752"/>
                </a:lnTo>
                <a:lnTo>
                  <a:pt x="6777" y="87698"/>
                </a:lnTo>
                <a:lnTo>
                  <a:pt x="5243" y="84537"/>
                </a:lnTo>
                <a:lnTo>
                  <a:pt x="3891" y="81275"/>
                </a:lnTo>
                <a:lnTo>
                  <a:pt x="2730" y="77921"/>
                </a:lnTo>
                <a:lnTo>
                  <a:pt x="1765" y="74479"/>
                </a:lnTo>
                <a:lnTo>
                  <a:pt x="1002" y="70958"/>
                </a:lnTo>
                <a:lnTo>
                  <a:pt x="450" y="67363"/>
                </a:lnTo>
                <a:lnTo>
                  <a:pt x="113" y="63701"/>
                </a:lnTo>
                <a:lnTo>
                  <a:pt x="0" y="59979"/>
                </a:lnTo>
                <a:close/>
              </a:path>
            </a:pathLst>
          </a:custGeom>
          <a:noFill/>
          <a:ln cap="flat" cmpd="sng" w="27175">
            <a:solidFill>
              <a:srgbClr val="FF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05" name="Shape 105"/>
          <p:cNvSpPr/>
          <p:nvPr/>
        </p:nvSpPr>
        <p:spPr>
          <a:xfrm>
            <a:off x="2510778" y="2612335"/>
            <a:ext cx="4064000" cy="922804"/>
          </a:xfrm>
          <a:custGeom>
            <a:pathLst>
              <a:path extrusionOk="0" h="120000" w="120000">
                <a:moveTo>
                  <a:pt x="0" y="59979"/>
                </a:moveTo>
                <a:lnTo>
                  <a:pt x="113" y="56257"/>
                </a:lnTo>
                <a:lnTo>
                  <a:pt x="450" y="52595"/>
                </a:lnTo>
                <a:lnTo>
                  <a:pt x="1002" y="48999"/>
                </a:lnTo>
                <a:lnTo>
                  <a:pt x="1765" y="45478"/>
                </a:lnTo>
                <a:lnTo>
                  <a:pt x="2730" y="42036"/>
                </a:lnTo>
                <a:lnTo>
                  <a:pt x="3891" y="38682"/>
                </a:lnTo>
                <a:lnTo>
                  <a:pt x="5243" y="35420"/>
                </a:lnTo>
                <a:lnTo>
                  <a:pt x="6777" y="32259"/>
                </a:lnTo>
                <a:lnTo>
                  <a:pt x="8488" y="29205"/>
                </a:lnTo>
                <a:lnTo>
                  <a:pt x="9407" y="27719"/>
                </a:lnTo>
                <a:lnTo>
                  <a:pt x="10368" y="26263"/>
                </a:lnTo>
                <a:lnTo>
                  <a:pt x="11370" y="24837"/>
                </a:lnTo>
                <a:lnTo>
                  <a:pt x="12412" y="23442"/>
                </a:lnTo>
                <a:lnTo>
                  <a:pt x="13492" y="22078"/>
                </a:lnTo>
                <a:lnTo>
                  <a:pt x="14612" y="20747"/>
                </a:lnTo>
                <a:lnTo>
                  <a:pt x="15768" y="19449"/>
                </a:lnTo>
                <a:lnTo>
                  <a:pt x="16961" y="18186"/>
                </a:lnTo>
                <a:lnTo>
                  <a:pt x="18191" y="16957"/>
                </a:lnTo>
                <a:lnTo>
                  <a:pt x="19455" y="15764"/>
                </a:lnTo>
                <a:lnTo>
                  <a:pt x="20753" y="14608"/>
                </a:lnTo>
                <a:lnTo>
                  <a:pt x="22084" y="13489"/>
                </a:lnTo>
                <a:lnTo>
                  <a:pt x="23448" y="12408"/>
                </a:lnTo>
                <a:lnTo>
                  <a:pt x="24844" y="11367"/>
                </a:lnTo>
                <a:lnTo>
                  <a:pt x="26270" y="10365"/>
                </a:lnTo>
                <a:lnTo>
                  <a:pt x="27727" y="9405"/>
                </a:lnTo>
                <a:lnTo>
                  <a:pt x="29212" y="8485"/>
                </a:lnTo>
                <a:lnTo>
                  <a:pt x="30726" y="7609"/>
                </a:lnTo>
                <a:lnTo>
                  <a:pt x="32268" y="6775"/>
                </a:lnTo>
                <a:lnTo>
                  <a:pt x="33836" y="5986"/>
                </a:lnTo>
                <a:lnTo>
                  <a:pt x="35430" y="5241"/>
                </a:lnTo>
                <a:lnTo>
                  <a:pt x="37049" y="4543"/>
                </a:lnTo>
                <a:lnTo>
                  <a:pt x="38692" y="3890"/>
                </a:lnTo>
                <a:lnTo>
                  <a:pt x="40358" y="3286"/>
                </a:lnTo>
                <a:lnTo>
                  <a:pt x="42047" y="2729"/>
                </a:lnTo>
                <a:lnTo>
                  <a:pt x="43758" y="2222"/>
                </a:lnTo>
                <a:lnTo>
                  <a:pt x="45490" y="1764"/>
                </a:lnTo>
                <a:lnTo>
                  <a:pt x="47241" y="1357"/>
                </a:lnTo>
                <a:lnTo>
                  <a:pt x="49012" y="1002"/>
                </a:lnTo>
                <a:lnTo>
                  <a:pt x="50802" y="699"/>
                </a:lnTo>
                <a:lnTo>
                  <a:pt x="52608" y="449"/>
                </a:lnTo>
                <a:lnTo>
                  <a:pt x="54432" y="254"/>
                </a:lnTo>
                <a:lnTo>
                  <a:pt x="56271" y="113"/>
                </a:lnTo>
                <a:lnTo>
                  <a:pt x="58126" y="28"/>
                </a:lnTo>
                <a:lnTo>
                  <a:pt x="59994" y="0"/>
                </a:lnTo>
                <a:lnTo>
                  <a:pt x="61863" y="28"/>
                </a:lnTo>
                <a:lnTo>
                  <a:pt x="63718" y="113"/>
                </a:lnTo>
                <a:lnTo>
                  <a:pt x="65557" y="254"/>
                </a:lnTo>
                <a:lnTo>
                  <a:pt x="67380" y="449"/>
                </a:lnTo>
                <a:lnTo>
                  <a:pt x="69187" y="699"/>
                </a:lnTo>
                <a:lnTo>
                  <a:pt x="70976" y="1002"/>
                </a:lnTo>
                <a:lnTo>
                  <a:pt x="72747" y="1357"/>
                </a:lnTo>
                <a:lnTo>
                  <a:pt x="74499" y="1764"/>
                </a:lnTo>
                <a:lnTo>
                  <a:pt x="76231" y="2222"/>
                </a:lnTo>
                <a:lnTo>
                  <a:pt x="77941" y="2729"/>
                </a:lnTo>
                <a:lnTo>
                  <a:pt x="79630" y="3286"/>
                </a:lnTo>
                <a:lnTo>
                  <a:pt x="81297" y="3890"/>
                </a:lnTo>
                <a:lnTo>
                  <a:pt x="82940" y="4543"/>
                </a:lnTo>
                <a:lnTo>
                  <a:pt x="84559" y="5241"/>
                </a:lnTo>
                <a:lnTo>
                  <a:pt x="86153" y="5986"/>
                </a:lnTo>
                <a:lnTo>
                  <a:pt x="87721" y="6775"/>
                </a:lnTo>
                <a:lnTo>
                  <a:pt x="89263" y="7609"/>
                </a:lnTo>
                <a:lnTo>
                  <a:pt x="90777" y="8485"/>
                </a:lnTo>
                <a:lnTo>
                  <a:pt x="92262" y="9405"/>
                </a:lnTo>
                <a:lnTo>
                  <a:pt x="93719" y="10365"/>
                </a:lnTo>
                <a:lnTo>
                  <a:pt x="95145" y="11367"/>
                </a:lnTo>
                <a:lnTo>
                  <a:pt x="96541" y="12408"/>
                </a:lnTo>
                <a:lnTo>
                  <a:pt x="97905" y="13489"/>
                </a:lnTo>
                <a:lnTo>
                  <a:pt x="99236" y="14608"/>
                </a:lnTo>
                <a:lnTo>
                  <a:pt x="100534" y="15764"/>
                </a:lnTo>
                <a:lnTo>
                  <a:pt x="101798" y="16957"/>
                </a:lnTo>
                <a:lnTo>
                  <a:pt x="103027" y="18186"/>
                </a:lnTo>
                <a:lnTo>
                  <a:pt x="104221" y="19449"/>
                </a:lnTo>
                <a:lnTo>
                  <a:pt x="105377" y="20747"/>
                </a:lnTo>
                <a:lnTo>
                  <a:pt x="106496" y="22078"/>
                </a:lnTo>
                <a:lnTo>
                  <a:pt x="107577" y="23442"/>
                </a:lnTo>
                <a:lnTo>
                  <a:pt x="108619" y="24837"/>
                </a:lnTo>
                <a:lnTo>
                  <a:pt x="109621" y="26263"/>
                </a:lnTo>
                <a:lnTo>
                  <a:pt x="110582" y="27719"/>
                </a:lnTo>
                <a:lnTo>
                  <a:pt x="111501" y="29205"/>
                </a:lnTo>
                <a:lnTo>
                  <a:pt x="113212" y="32259"/>
                </a:lnTo>
                <a:lnTo>
                  <a:pt x="114746" y="35420"/>
                </a:lnTo>
                <a:lnTo>
                  <a:pt x="116097" y="38682"/>
                </a:lnTo>
                <a:lnTo>
                  <a:pt x="117259" y="42036"/>
                </a:lnTo>
                <a:lnTo>
                  <a:pt x="118224" y="45478"/>
                </a:lnTo>
                <a:lnTo>
                  <a:pt x="118986" y="48999"/>
                </a:lnTo>
                <a:lnTo>
                  <a:pt x="119539" y="52595"/>
                </a:lnTo>
                <a:lnTo>
                  <a:pt x="119876" y="56257"/>
                </a:lnTo>
                <a:lnTo>
                  <a:pt x="119989" y="59979"/>
                </a:lnTo>
                <a:lnTo>
                  <a:pt x="119961" y="61847"/>
                </a:lnTo>
                <a:lnTo>
                  <a:pt x="119735" y="65540"/>
                </a:lnTo>
                <a:lnTo>
                  <a:pt x="119289" y="69169"/>
                </a:lnTo>
                <a:lnTo>
                  <a:pt x="118631" y="72728"/>
                </a:lnTo>
                <a:lnTo>
                  <a:pt x="117766" y="76210"/>
                </a:lnTo>
                <a:lnTo>
                  <a:pt x="116702" y="79609"/>
                </a:lnTo>
                <a:lnTo>
                  <a:pt x="115445" y="82918"/>
                </a:lnTo>
                <a:lnTo>
                  <a:pt x="114001" y="86130"/>
                </a:lnTo>
                <a:lnTo>
                  <a:pt x="112378" y="89239"/>
                </a:lnTo>
                <a:lnTo>
                  <a:pt x="110582" y="92238"/>
                </a:lnTo>
                <a:lnTo>
                  <a:pt x="109621" y="93694"/>
                </a:lnTo>
                <a:lnTo>
                  <a:pt x="108619" y="95120"/>
                </a:lnTo>
                <a:lnTo>
                  <a:pt x="107577" y="96515"/>
                </a:lnTo>
                <a:lnTo>
                  <a:pt x="106496" y="97879"/>
                </a:lnTo>
                <a:lnTo>
                  <a:pt x="105377" y="99210"/>
                </a:lnTo>
                <a:lnTo>
                  <a:pt x="104221" y="100508"/>
                </a:lnTo>
                <a:lnTo>
                  <a:pt x="103027" y="101771"/>
                </a:lnTo>
                <a:lnTo>
                  <a:pt x="101798" y="103000"/>
                </a:lnTo>
                <a:lnTo>
                  <a:pt x="100534" y="104193"/>
                </a:lnTo>
                <a:lnTo>
                  <a:pt x="99236" y="105349"/>
                </a:lnTo>
                <a:lnTo>
                  <a:pt x="97905" y="106468"/>
                </a:lnTo>
                <a:lnTo>
                  <a:pt x="96541" y="107549"/>
                </a:lnTo>
                <a:lnTo>
                  <a:pt x="95145" y="108590"/>
                </a:lnTo>
                <a:lnTo>
                  <a:pt x="93719" y="109592"/>
                </a:lnTo>
                <a:lnTo>
                  <a:pt x="92262" y="110553"/>
                </a:lnTo>
                <a:lnTo>
                  <a:pt x="90777" y="111472"/>
                </a:lnTo>
                <a:lnTo>
                  <a:pt x="89263" y="112348"/>
                </a:lnTo>
                <a:lnTo>
                  <a:pt x="87721" y="113182"/>
                </a:lnTo>
                <a:lnTo>
                  <a:pt x="86153" y="113971"/>
                </a:lnTo>
                <a:lnTo>
                  <a:pt x="84559" y="114716"/>
                </a:lnTo>
                <a:lnTo>
                  <a:pt x="82940" y="115415"/>
                </a:lnTo>
                <a:lnTo>
                  <a:pt x="81297" y="116067"/>
                </a:lnTo>
                <a:lnTo>
                  <a:pt x="79630" y="116672"/>
                </a:lnTo>
                <a:lnTo>
                  <a:pt x="77941" y="117228"/>
                </a:lnTo>
                <a:lnTo>
                  <a:pt x="76231" y="117735"/>
                </a:lnTo>
                <a:lnTo>
                  <a:pt x="74499" y="118193"/>
                </a:lnTo>
                <a:lnTo>
                  <a:pt x="72747" y="118600"/>
                </a:lnTo>
                <a:lnTo>
                  <a:pt x="70976" y="118955"/>
                </a:lnTo>
                <a:lnTo>
                  <a:pt x="69187" y="119258"/>
                </a:lnTo>
                <a:lnTo>
                  <a:pt x="67380" y="119508"/>
                </a:lnTo>
                <a:lnTo>
                  <a:pt x="65557" y="119703"/>
                </a:lnTo>
                <a:lnTo>
                  <a:pt x="63718" y="119844"/>
                </a:lnTo>
                <a:lnTo>
                  <a:pt x="61863" y="119929"/>
                </a:lnTo>
                <a:lnTo>
                  <a:pt x="59994" y="119958"/>
                </a:lnTo>
                <a:lnTo>
                  <a:pt x="58126" y="119929"/>
                </a:lnTo>
                <a:lnTo>
                  <a:pt x="56271" y="119844"/>
                </a:lnTo>
                <a:lnTo>
                  <a:pt x="54432" y="119703"/>
                </a:lnTo>
                <a:lnTo>
                  <a:pt x="52608" y="119508"/>
                </a:lnTo>
                <a:lnTo>
                  <a:pt x="50802" y="119258"/>
                </a:lnTo>
                <a:lnTo>
                  <a:pt x="49012" y="118955"/>
                </a:lnTo>
                <a:lnTo>
                  <a:pt x="47241" y="118600"/>
                </a:lnTo>
                <a:lnTo>
                  <a:pt x="45490" y="118193"/>
                </a:lnTo>
                <a:lnTo>
                  <a:pt x="43758" y="117735"/>
                </a:lnTo>
                <a:lnTo>
                  <a:pt x="42047" y="117228"/>
                </a:lnTo>
                <a:lnTo>
                  <a:pt x="40358" y="116672"/>
                </a:lnTo>
                <a:lnTo>
                  <a:pt x="38692" y="116067"/>
                </a:lnTo>
                <a:lnTo>
                  <a:pt x="37049" y="115415"/>
                </a:lnTo>
                <a:lnTo>
                  <a:pt x="35430" y="114716"/>
                </a:lnTo>
                <a:lnTo>
                  <a:pt x="33836" y="113971"/>
                </a:lnTo>
                <a:lnTo>
                  <a:pt x="32268" y="113182"/>
                </a:lnTo>
                <a:lnTo>
                  <a:pt x="30726" y="112348"/>
                </a:lnTo>
                <a:lnTo>
                  <a:pt x="29212" y="111472"/>
                </a:lnTo>
                <a:lnTo>
                  <a:pt x="27727" y="110553"/>
                </a:lnTo>
                <a:lnTo>
                  <a:pt x="26270" y="109592"/>
                </a:lnTo>
                <a:lnTo>
                  <a:pt x="24844" y="108590"/>
                </a:lnTo>
                <a:lnTo>
                  <a:pt x="23448" y="107549"/>
                </a:lnTo>
                <a:lnTo>
                  <a:pt x="22084" y="106468"/>
                </a:lnTo>
                <a:lnTo>
                  <a:pt x="20753" y="105349"/>
                </a:lnTo>
                <a:lnTo>
                  <a:pt x="19455" y="104193"/>
                </a:lnTo>
                <a:lnTo>
                  <a:pt x="18191" y="103000"/>
                </a:lnTo>
                <a:lnTo>
                  <a:pt x="16961" y="101771"/>
                </a:lnTo>
                <a:lnTo>
                  <a:pt x="15768" y="100508"/>
                </a:lnTo>
                <a:lnTo>
                  <a:pt x="14612" y="99210"/>
                </a:lnTo>
                <a:lnTo>
                  <a:pt x="13492" y="97879"/>
                </a:lnTo>
                <a:lnTo>
                  <a:pt x="12412" y="96515"/>
                </a:lnTo>
                <a:lnTo>
                  <a:pt x="11370" y="95120"/>
                </a:lnTo>
                <a:lnTo>
                  <a:pt x="10368" y="93694"/>
                </a:lnTo>
                <a:lnTo>
                  <a:pt x="9407" y="92238"/>
                </a:lnTo>
                <a:lnTo>
                  <a:pt x="8488" y="90752"/>
                </a:lnTo>
                <a:lnTo>
                  <a:pt x="6777" y="87698"/>
                </a:lnTo>
                <a:lnTo>
                  <a:pt x="5243" y="84537"/>
                </a:lnTo>
                <a:lnTo>
                  <a:pt x="3891" y="81275"/>
                </a:lnTo>
                <a:lnTo>
                  <a:pt x="2730" y="77921"/>
                </a:lnTo>
                <a:lnTo>
                  <a:pt x="1765" y="74479"/>
                </a:lnTo>
                <a:lnTo>
                  <a:pt x="1002" y="70958"/>
                </a:lnTo>
                <a:lnTo>
                  <a:pt x="450" y="67363"/>
                </a:lnTo>
                <a:lnTo>
                  <a:pt x="113" y="63701"/>
                </a:lnTo>
                <a:lnTo>
                  <a:pt x="0" y="59979"/>
                </a:lnTo>
                <a:close/>
              </a:path>
            </a:pathLst>
          </a:custGeom>
          <a:noFill/>
          <a:ln cap="flat" cmpd="sng" w="27175">
            <a:solidFill>
              <a:srgbClr val="FF87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500688" y="319207"/>
            <a:ext cx="5781386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(A tiny sample of) NLP Applications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500688" y="927158"/>
            <a:ext cx="7553036" cy="3643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Applications range from simple to complex: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Spell checking, keyword search, finding synonyms</a:t>
            </a:r>
          </a:p>
          <a:p>
            <a:pPr indent="-635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3100"/>
              <a:buFont typeface="Times New Roman"/>
              <a:buNone/>
            </a:pPr>
            <a:r>
              <a:t/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Extracting information from websites such as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product price, dates, location, people or company names</a:t>
            </a:r>
          </a:p>
          <a:p>
            <a:pPr indent="-311150" lvl="0" marL="317500" marR="190500" rtl="0" algn="l">
              <a:lnSpc>
                <a:spcPct val="1014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Classifying: reading level of school texts, positive/negative  sentiment of longer documents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Machine translation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Spoken dialog systems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Complex question answering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500688" y="319207"/>
            <a:ext cx="4875645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NLP in industry … is taking off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00688" y="927158"/>
            <a:ext cx="6574559" cy="3643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Search (written and spoken)</a:t>
            </a:r>
          </a:p>
          <a:p>
            <a:pPr indent="-311150" lvl="0" marL="317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Online advertisement matching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Automated/assisted translation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Sentiment analysis for marketing or finance/trading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Speech recognition</a:t>
            </a:r>
          </a:p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Chatbots / Dialog agents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utomating customer support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Controlling devices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Ordering goods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393445" y="520700"/>
            <a:ext cx="934067" cy="685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23" name="Shape 123"/>
          <p:cNvSpPr/>
          <p:nvPr/>
        </p:nvSpPr>
        <p:spPr>
          <a:xfrm>
            <a:off x="149222" y="142875"/>
            <a:ext cx="0" cy="485817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cap="flat" cmpd="sng" w="48875">
            <a:solidFill>
              <a:srgbClr val="A405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24" name="Shape 124"/>
          <p:cNvSpPr/>
          <p:nvPr/>
        </p:nvSpPr>
        <p:spPr>
          <a:xfrm>
            <a:off x="126998" y="142875"/>
            <a:ext cx="44450" cy="4857750"/>
          </a:xfrm>
          <a:custGeom>
            <a:pathLst>
              <a:path extrusionOk="0" h="120000" w="120000">
                <a:moveTo>
                  <a:pt x="119997" y="0"/>
                </a:moveTo>
                <a:lnTo>
                  <a:pt x="119997" y="119999"/>
                </a:lnTo>
                <a:lnTo>
                  <a:pt x="0" y="119999"/>
                </a:lnTo>
                <a:lnTo>
                  <a:pt x="0" y="0"/>
                </a:lnTo>
                <a:lnTo>
                  <a:pt x="119997" y="0"/>
                </a:lnTo>
                <a:close/>
              </a:path>
            </a:pathLst>
          </a:custGeom>
          <a:noFill/>
          <a:ln cap="flat" cmpd="sng" w="10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special about human language?</a:t>
            </a:r>
          </a:p>
        </p:txBody>
      </p:sp>
      <p:sp>
        <p:nvSpPr>
          <p:cNvPr id="126" name="Shape 126"/>
          <p:cNvSpPr/>
          <p:nvPr/>
        </p:nvSpPr>
        <p:spPr>
          <a:xfrm>
            <a:off x="2251652" y="2833463"/>
            <a:ext cx="277091" cy="2017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27" name="Shape 127"/>
          <p:cNvSpPr/>
          <p:nvPr/>
        </p:nvSpPr>
        <p:spPr>
          <a:xfrm>
            <a:off x="3532666" y="2833463"/>
            <a:ext cx="277091" cy="20170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28" name="Shape 128"/>
          <p:cNvSpPr txBox="1"/>
          <p:nvPr/>
        </p:nvSpPr>
        <p:spPr>
          <a:xfrm>
            <a:off x="500688" y="1431362"/>
            <a:ext cx="8006773" cy="2725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0500">
            <a:noAutofit/>
          </a:bodyPr>
          <a:lstStyle/>
          <a:p>
            <a:pPr indent="0" lvl="0" marL="12700" marR="34290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 human language is a system </a:t>
            </a:r>
            <a:r>
              <a:rPr b="1" lang="en-GB" sz="1900">
                <a:latin typeface="Calibri"/>
                <a:ea typeface="Calibri"/>
                <a:cs typeface="Calibri"/>
                <a:sym typeface="Calibri"/>
              </a:rPr>
              <a:t>specifically constructed to convey the  speaker/writer’s meaning</a:t>
            </a:r>
          </a:p>
          <a:p>
            <a:pPr indent="-400050" lvl="0" marL="419100" marR="0" rtl="0" algn="l">
              <a:lnSpc>
                <a:spcPct val="100000"/>
              </a:lnSpc>
              <a:spcBef>
                <a:spcPts val="500"/>
              </a:spcBef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Not just an environmental signal, it’s a deliberate communication</a:t>
            </a:r>
          </a:p>
          <a:p>
            <a:pPr indent="-400050" lvl="0" marL="419100" marR="63500" rtl="0" algn="l">
              <a:lnSpc>
                <a:spcPct val="1207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Using an encoding which little kids can quickly learn (</a:t>
            </a:r>
            <a:r>
              <a:rPr b="1" lang="en-GB" sz="1900">
                <a:latin typeface="Calibri"/>
                <a:ea typeface="Calibri"/>
                <a:cs typeface="Calibri"/>
                <a:sym typeface="Calibri"/>
              </a:rPr>
              <a:t>amazingly!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)  A human language is a </a:t>
            </a:r>
            <a:r>
              <a:rPr b="1" lang="en-GB" sz="1900">
                <a:latin typeface="Calibri"/>
                <a:ea typeface="Calibri"/>
                <a:cs typeface="Calibri"/>
                <a:sym typeface="Calibri"/>
              </a:rPr>
              <a:t>discrete/symbolic/categorical signaling system</a:t>
            </a:r>
          </a:p>
          <a:p>
            <a:pPr indent="-400050" lvl="0" marL="419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rocket = 🚀; violin = 🎻</a:t>
            </a:r>
          </a:p>
          <a:p>
            <a:pPr indent="-311150" lvl="0" marL="723900" marR="1397000" rtl="0" algn="l">
              <a:lnSpc>
                <a:spcPct val="100499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With very minor exceptions for expressive signaling  (“I loooove it.” “Whoomppaaa”)</a:t>
            </a:r>
          </a:p>
          <a:p>
            <a:pPr indent="-400050" lvl="0" marL="4191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Presumably because of greater signaling reliability</a:t>
            </a:r>
          </a:p>
          <a:p>
            <a:pPr indent="-400050" lvl="0" marL="419100" marR="0" rtl="0" algn="l">
              <a:lnSpc>
                <a:spcPct val="100000"/>
              </a:lnSpc>
              <a:spcBef>
                <a:spcPts val="500"/>
              </a:spcBef>
              <a:buSzPts val="1900"/>
              <a:buFont typeface="Arial"/>
              <a:buChar char="•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Symbols are not just an invention of logic / classical AI!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393445" y="520700"/>
            <a:ext cx="934067" cy="685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34" name="Shape 134"/>
          <p:cNvSpPr/>
          <p:nvPr/>
        </p:nvSpPr>
        <p:spPr>
          <a:xfrm>
            <a:off x="149222" y="142875"/>
            <a:ext cx="0" cy="485817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cap="flat" cmpd="sng" w="48875">
            <a:solidFill>
              <a:srgbClr val="A405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35" name="Shape 135"/>
          <p:cNvSpPr/>
          <p:nvPr/>
        </p:nvSpPr>
        <p:spPr>
          <a:xfrm>
            <a:off x="126998" y="142875"/>
            <a:ext cx="44450" cy="4857750"/>
          </a:xfrm>
          <a:custGeom>
            <a:pathLst>
              <a:path extrusionOk="0" h="120000" w="120000">
                <a:moveTo>
                  <a:pt x="119997" y="0"/>
                </a:moveTo>
                <a:lnTo>
                  <a:pt x="119997" y="119999"/>
                </a:lnTo>
                <a:lnTo>
                  <a:pt x="0" y="119999"/>
                </a:lnTo>
                <a:lnTo>
                  <a:pt x="0" y="0"/>
                </a:lnTo>
                <a:lnTo>
                  <a:pt x="119997" y="0"/>
                </a:lnTo>
                <a:close/>
              </a:path>
            </a:pathLst>
          </a:custGeom>
          <a:noFill/>
          <a:ln cap="flat" cmpd="sng" w="10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special about human language?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00688" y="1431365"/>
            <a:ext cx="7838209" cy="1778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The categorical symbols of a language can be encoded as a signal  for communication in several ways:</a:t>
            </a:r>
          </a:p>
          <a:p>
            <a:pPr indent="-311150" lvl="0" marL="723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Sound</a:t>
            </a:r>
          </a:p>
          <a:p>
            <a:pPr indent="-311150" lvl="0" marL="723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Gesture</a:t>
            </a:r>
          </a:p>
          <a:p>
            <a:pPr indent="-311150" lvl="0" marL="723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Arial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Images (writing)</a:t>
            </a:r>
          </a:p>
          <a:p>
            <a:pPr indent="0" lvl="0" marL="114300" marR="0" rtl="0" algn="l">
              <a:lnSpc>
                <a:spcPct val="100000"/>
              </a:lnSpc>
              <a:spcBef>
                <a:spcPts val="500"/>
              </a:spcBef>
              <a:buNone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The symbol is invariant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across different encodings!</a:t>
            </a:r>
          </a:p>
        </p:txBody>
      </p:sp>
      <p:sp>
        <p:nvSpPr>
          <p:cNvPr id="138" name="Shape 138"/>
          <p:cNvSpPr/>
          <p:nvPr/>
        </p:nvSpPr>
        <p:spPr>
          <a:xfrm>
            <a:off x="848455" y="3408820"/>
            <a:ext cx="1945547" cy="11060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39" name="Shape 139"/>
          <p:cNvSpPr/>
          <p:nvPr/>
        </p:nvSpPr>
        <p:spPr>
          <a:xfrm>
            <a:off x="3460750" y="3408814"/>
            <a:ext cx="2293435" cy="109733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40" name="Shape 140"/>
          <p:cNvSpPr txBox="1"/>
          <p:nvPr/>
        </p:nvSpPr>
        <p:spPr>
          <a:xfrm>
            <a:off x="3538104" y="4591053"/>
            <a:ext cx="1171286" cy="10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CC BY 2.0 David Fulmer 2008</a:t>
            </a:r>
          </a:p>
        </p:txBody>
      </p:sp>
      <p:sp>
        <p:nvSpPr>
          <p:cNvPr id="141" name="Shape 141"/>
          <p:cNvSpPr/>
          <p:nvPr/>
        </p:nvSpPr>
        <p:spPr>
          <a:xfrm>
            <a:off x="6420935" y="3408814"/>
            <a:ext cx="1964528" cy="109733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42" name="Shape 142"/>
          <p:cNvSpPr txBox="1"/>
          <p:nvPr/>
        </p:nvSpPr>
        <p:spPr>
          <a:xfrm>
            <a:off x="6427608" y="4578730"/>
            <a:ext cx="1822450" cy="104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700">
                <a:latin typeface="Calibri"/>
                <a:ea typeface="Calibri"/>
                <a:cs typeface="Calibri"/>
                <a:sym typeface="Calibri"/>
              </a:rPr>
              <a:t>National Library of NZ, no known restrictions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393445" y="520700"/>
            <a:ext cx="934067" cy="685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48" name="Shape 148"/>
          <p:cNvSpPr/>
          <p:nvPr/>
        </p:nvSpPr>
        <p:spPr>
          <a:xfrm>
            <a:off x="149222" y="142875"/>
            <a:ext cx="0" cy="4858170"/>
          </a:xfrm>
          <a:custGeom>
            <a:pathLst>
              <a:path extrusionOk="0" h="120000" w="12000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cap="flat" cmpd="sng" w="48875">
            <a:solidFill>
              <a:srgbClr val="A4050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49" name="Shape 149"/>
          <p:cNvSpPr/>
          <p:nvPr/>
        </p:nvSpPr>
        <p:spPr>
          <a:xfrm>
            <a:off x="126998" y="142875"/>
            <a:ext cx="44450" cy="4857750"/>
          </a:xfrm>
          <a:custGeom>
            <a:pathLst>
              <a:path extrusionOk="0" h="120000" w="120000">
                <a:moveTo>
                  <a:pt x="119997" y="0"/>
                </a:moveTo>
                <a:lnTo>
                  <a:pt x="119997" y="119999"/>
                </a:lnTo>
                <a:lnTo>
                  <a:pt x="0" y="119999"/>
                </a:lnTo>
                <a:lnTo>
                  <a:pt x="0" y="0"/>
                </a:lnTo>
                <a:lnTo>
                  <a:pt x="119997" y="0"/>
                </a:lnTo>
                <a:close/>
              </a:path>
            </a:pathLst>
          </a:custGeom>
          <a:noFill/>
          <a:ln cap="flat" cmpd="sng" w="10175">
            <a:solidFill>
              <a:srgbClr val="A400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0" name="Shape 150"/>
          <p:cNvSpPr txBox="1"/>
          <p:nvPr>
            <p:ph type="title"/>
          </p:nvPr>
        </p:nvSpPr>
        <p:spPr>
          <a:xfrm>
            <a:off x="1159741" y="799099"/>
            <a:ext cx="6824517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3556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special about human language?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500688" y="1431365"/>
            <a:ext cx="8052954" cy="231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 human language is a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symbolic/categorical signaling system</a:t>
            </a:r>
          </a:p>
          <a:p>
            <a:pPr indent="0" lvl="0" marL="12700" marR="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However, a brain encoding appears to be a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continuous pattern of  activation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, and the symbols are transmitted via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continuous signals 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of sound/vision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We will explore a continuous encoding pattern of thought</a:t>
            </a:r>
          </a:p>
          <a:p>
            <a:pPr indent="0" lvl="0" marL="12700" marR="812800" rtl="0" algn="l">
              <a:lnSpc>
                <a:spcPct val="101400"/>
              </a:lnSpc>
              <a:spcBef>
                <a:spcPts val="0"/>
              </a:spcBef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The large vocabulary, symbolic encoding of words creates a  problem for machine learning – </a:t>
            </a:r>
            <a:r>
              <a:rPr lang="en-GB" sz="2100">
                <a:solidFill>
                  <a:srgbClr val="A4001D"/>
                </a:solidFill>
                <a:latin typeface="Calibri"/>
                <a:ea typeface="Calibri"/>
                <a:cs typeface="Calibri"/>
                <a:sym typeface="Calibri"/>
              </a:rPr>
              <a:t>sparsity!</a:t>
            </a:r>
          </a:p>
        </p:txBody>
      </p:sp>
      <p:sp>
        <p:nvSpPr>
          <p:cNvPr id="152" name="Shape 152"/>
          <p:cNvSpPr/>
          <p:nvPr/>
        </p:nvSpPr>
        <p:spPr>
          <a:xfrm>
            <a:off x="921337" y="3867147"/>
            <a:ext cx="370609" cy="270202"/>
          </a:xfrm>
          <a:custGeom>
            <a:pathLst>
              <a:path extrusionOk="0" h="120000" w="120000">
                <a:moveTo>
                  <a:pt x="59968" y="0"/>
                </a:moveTo>
                <a:lnTo>
                  <a:pt x="46218" y="1582"/>
                </a:lnTo>
                <a:lnTo>
                  <a:pt x="33596" y="6091"/>
                </a:lnTo>
                <a:lnTo>
                  <a:pt x="22461" y="13166"/>
                </a:lnTo>
                <a:lnTo>
                  <a:pt x="13174" y="22447"/>
                </a:lnTo>
                <a:lnTo>
                  <a:pt x="6095" y="33574"/>
                </a:lnTo>
                <a:lnTo>
                  <a:pt x="1583" y="46188"/>
                </a:lnTo>
                <a:lnTo>
                  <a:pt x="0" y="59929"/>
                </a:lnTo>
                <a:lnTo>
                  <a:pt x="1583" y="73669"/>
                </a:lnTo>
                <a:lnTo>
                  <a:pt x="6095" y="86283"/>
                </a:lnTo>
                <a:lnTo>
                  <a:pt x="13174" y="97410"/>
                </a:lnTo>
                <a:lnTo>
                  <a:pt x="22461" y="106691"/>
                </a:lnTo>
                <a:lnTo>
                  <a:pt x="33596" y="113766"/>
                </a:lnTo>
                <a:lnTo>
                  <a:pt x="46218" y="118275"/>
                </a:lnTo>
                <a:lnTo>
                  <a:pt x="59968" y="119858"/>
                </a:lnTo>
                <a:lnTo>
                  <a:pt x="73718" y="118275"/>
                </a:lnTo>
                <a:lnTo>
                  <a:pt x="86341" y="113766"/>
                </a:lnTo>
                <a:lnTo>
                  <a:pt x="97475" y="106691"/>
                </a:lnTo>
                <a:lnTo>
                  <a:pt x="106762" y="97410"/>
                </a:lnTo>
                <a:lnTo>
                  <a:pt x="113841" y="86283"/>
                </a:lnTo>
                <a:lnTo>
                  <a:pt x="118353" y="73669"/>
                </a:lnTo>
                <a:lnTo>
                  <a:pt x="119937" y="59929"/>
                </a:lnTo>
                <a:lnTo>
                  <a:pt x="118353" y="46188"/>
                </a:lnTo>
                <a:lnTo>
                  <a:pt x="113841" y="33574"/>
                </a:lnTo>
                <a:lnTo>
                  <a:pt x="106762" y="22447"/>
                </a:lnTo>
                <a:lnTo>
                  <a:pt x="97475" y="13166"/>
                </a:lnTo>
                <a:lnTo>
                  <a:pt x="86341" y="6091"/>
                </a:lnTo>
                <a:lnTo>
                  <a:pt x="73718" y="1582"/>
                </a:lnTo>
                <a:lnTo>
                  <a:pt x="59968" y="0"/>
                </a:lnTo>
                <a:close/>
              </a:path>
            </a:pathLst>
          </a:custGeom>
          <a:solidFill>
            <a:srgbClr val="BB57BE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3" name="Shape 153"/>
          <p:cNvSpPr/>
          <p:nvPr/>
        </p:nvSpPr>
        <p:spPr>
          <a:xfrm>
            <a:off x="1522603" y="4182002"/>
            <a:ext cx="370609" cy="270202"/>
          </a:xfrm>
          <a:custGeom>
            <a:pathLst>
              <a:path extrusionOk="0" h="120000" w="120000">
                <a:moveTo>
                  <a:pt x="59970" y="0"/>
                </a:moveTo>
                <a:lnTo>
                  <a:pt x="46219" y="1582"/>
                </a:lnTo>
                <a:lnTo>
                  <a:pt x="33596" y="6091"/>
                </a:lnTo>
                <a:lnTo>
                  <a:pt x="22461" y="13166"/>
                </a:lnTo>
                <a:lnTo>
                  <a:pt x="13174" y="22447"/>
                </a:lnTo>
                <a:lnTo>
                  <a:pt x="6095" y="33574"/>
                </a:lnTo>
                <a:lnTo>
                  <a:pt x="1583" y="46188"/>
                </a:lnTo>
                <a:lnTo>
                  <a:pt x="0" y="59928"/>
                </a:lnTo>
                <a:lnTo>
                  <a:pt x="1583" y="73669"/>
                </a:lnTo>
                <a:lnTo>
                  <a:pt x="6095" y="86283"/>
                </a:lnTo>
                <a:lnTo>
                  <a:pt x="13174" y="97410"/>
                </a:lnTo>
                <a:lnTo>
                  <a:pt x="22461" y="106690"/>
                </a:lnTo>
                <a:lnTo>
                  <a:pt x="33596" y="113764"/>
                </a:lnTo>
                <a:lnTo>
                  <a:pt x="46219" y="118273"/>
                </a:lnTo>
                <a:lnTo>
                  <a:pt x="59970" y="119855"/>
                </a:lnTo>
                <a:lnTo>
                  <a:pt x="73719" y="118273"/>
                </a:lnTo>
                <a:lnTo>
                  <a:pt x="86342" y="113764"/>
                </a:lnTo>
                <a:lnTo>
                  <a:pt x="97477" y="106690"/>
                </a:lnTo>
                <a:lnTo>
                  <a:pt x="106764" y="97410"/>
                </a:lnTo>
                <a:lnTo>
                  <a:pt x="113844" y="86283"/>
                </a:lnTo>
                <a:lnTo>
                  <a:pt x="118356" y="73669"/>
                </a:lnTo>
                <a:lnTo>
                  <a:pt x="119940" y="59928"/>
                </a:lnTo>
                <a:lnTo>
                  <a:pt x="118356" y="46188"/>
                </a:lnTo>
                <a:lnTo>
                  <a:pt x="113844" y="33574"/>
                </a:lnTo>
                <a:lnTo>
                  <a:pt x="106764" y="22447"/>
                </a:lnTo>
                <a:lnTo>
                  <a:pt x="97477" y="13166"/>
                </a:lnTo>
                <a:lnTo>
                  <a:pt x="86342" y="6091"/>
                </a:lnTo>
                <a:lnTo>
                  <a:pt x="73719" y="1582"/>
                </a:lnTo>
                <a:lnTo>
                  <a:pt x="59970" y="0"/>
                </a:lnTo>
                <a:close/>
              </a:path>
            </a:pathLst>
          </a:custGeom>
          <a:solidFill>
            <a:srgbClr val="A4001D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4" name="Shape 154"/>
          <p:cNvSpPr/>
          <p:nvPr/>
        </p:nvSpPr>
        <p:spPr>
          <a:xfrm>
            <a:off x="2051269" y="4451878"/>
            <a:ext cx="370609" cy="270202"/>
          </a:xfrm>
          <a:custGeom>
            <a:pathLst>
              <a:path extrusionOk="0" h="120000" w="120000">
                <a:moveTo>
                  <a:pt x="59970" y="0"/>
                </a:moveTo>
                <a:lnTo>
                  <a:pt x="46219" y="1582"/>
                </a:lnTo>
                <a:lnTo>
                  <a:pt x="33596" y="6091"/>
                </a:lnTo>
                <a:lnTo>
                  <a:pt x="22461" y="13165"/>
                </a:lnTo>
                <a:lnTo>
                  <a:pt x="13174" y="22445"/>
                </a:lnTo>
                <a:lnTo>
                  <a:pt x="6095" y="33572"/>
                </a:lnTo>
                <a:lnTo>
                  <a:pt x="1583" y="46186"/>
                </a:lnTo>
                <a:lnTo>
                  <a:pt x="0" y="59927"/>
                </a:lnTo>
                <a:lnTo>
                  <a:pt x="1583" y="73668"/>
                </a:lnTo>
                <a:lnTo>
                  <a:pt x="6095" y="86281"/>
                </a:lnTo>
                <a:lnTo>
                  <a:pt x="13174" y="97408"/>
                </a:lnTo>
                <a:lnTo>
                  <a:pt x="22461" y="106689"/>
                </a:lnTo>
                <a:lnTo>
                  <a:pt x="33596" y="113763"/>
                </a:lnTo>
                <a:lnTo>
                  <a:pt x="46219" y="118272"/>
                </a:lnTo>
                <a:lnTo>
                  <a:pt x="59970" y="119854"/>
                </a:lnTo>
                <a:lnTo>
                  <a:pt x="73719" y="118272"/>
                </a:lnTo>
                <a:lnTo>
                  <a:pt x="86341" y="113763"/>
                </a:lnTo>
                <a:lnTo>
                  <a:pt x="97475" y="106689"/>
                </a:lnTo>
                <a:lnTo>
                  <a:pt x="106762" y="97408"/>
                </a:lnTo>
                <a:lnTo>
                  <a:pt x="113841" y="86281"/>
                </a:lnTo>
                <a:lnTo>
                  <a:pt x="118352" y="73668"/>
                </a:lnTo>
                <a:lnTo>
                  <a:pt x="119936" y="59927"/>
                </a:lnTo>
                <a:lnTo>
                  <a:pt x="118352" y="46186"/>
                </a:lnTo>
                <a:lnTo>
                  <a:pt x="113841" y="33572"/>
                </a:lnTo>
                <a:lnTo>
                  <a:pt x="106762" y="22445"/>
                </a:lnTo>
                <a:lnTo>
                  <a:pt x="97475" y="13165"/>
                </a:lnTo>
                <a:lnTo>
                  <a:pt x="86341" y="6091"/>
                </a:lnTo>
                <a:lnTo>
                  <a:pt x="73719" y="1582"/>
                </a:lnTo>
                <a:lnTo>
                  <a:pt x="59970" y="0"/>
                </a:lnTo>
                <a:close/>
              </a:path>
            </a:pathLst>
          </a:custGeom>
          <a:solidFill>
            <a:srgbClr val="D3F2E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5" name="Shape 155"/>
          <p:cNvSpPr/>
          <p:nvPr/>
        </p:nvSpPr>
        <p:spPr>
          <a:xfrm>
            <a:off x="2074486" y="3867147"/>
            <a:ext cx="370609" cy="270202"/>
          </a:xfrm>
          <a:custGeom>
            <a:pathLst>
              <a:path extrusionOk="0" h="120000" w="120000">
                <a:moveTo>
                  <a:pt x="59966" y="0"/>
                </a:moveTo>
                <a:lnTo>
                  <a:pt x="46216" y="1582"/>
                </a:lnTo>
                <a:lnTo>
                  <a:pt x="33594" y="6091"/>
                </a:lnTo>
                <a:lnTo>
                  <a:pt x="22460" y="13166"/>
                </a:lnTo>
                <a:lnTo>
                  <a:pt x="13173" y="22447"/>
                </a:lnTo>
                <a:lnTo>
                  <a:pt x="6094" y="33574"/>
                </a:lnTo>
                <a:lnTo>
                  <a:pt x="1583" y="46188"/>
                </a:lnTo>
                <a:lnTo>
                  <a:pt x="0" y="59929"/>
                </a:lnTo>
                <a:lnTo>
                  <a:pt x="1583" y="73669"/>
                </a:lnTo>
                <a:lnTo>
                  <a:pt x="6094" y="86283"/>
                </a:lnTo>
                <a:lnTo>
                  <a:pt x="13173" y="97410"/>
                </a:lnTo>
                <a:lnTo>
                  <a:pt x="22460" y="106691"/>
                </a:lnTo>
                <a:lnTo>
                  <a:pt x="33594" y="113766"/>
                </a:lnTo>
                <a:lnTo>
                  <a:pt x="46216" y="118275"/>
                </a:lnTo>
                <a:lnTo>
                  <a:pt x="59966" y="119858"/>
                </a:lnTo>
                <a:lnTo>
                  <a:pt x="73717" y="118275"/>
                </a:lnTo>
                <a:lnTo>
                  <a:pt x="86340" y="113766"/>
                </a:lnTo>
                <a:lnTo>
                  <a:pt x="97474" y="106691"/>
                </a:lnTo>
                <a:lnTo>
                  <a:pt x="106762" y="97410"/>
                </a:lnTo>
                <a:lnTo>
                  <a:pt x="113841" y="86283"/>
                </a:lnTo>
                <a:lnTo>
                  <a:pt x="118352" y="73669"/>
                </a:lnTo>
                <a:lnTo>
                  <a:pt x="119936" y="59929"/>
                </a:lnTo>
                <a:lnTo>
                  <a:pt x="118352" y="46188"/>
                </a:lnTo>
                <a:lnTo>
                  <a:pt x="113841" y="33574"/>
                </a:lnTo>
                <a:lnTo>
                  <a:pt x="106762" y="22447"/>
                </a:lnTo>
                <a:lnTo>
                  <a:pt x="97474" y="13166"/>
                </a:lnTo>
                <a:lnTo>
                  <a:pt x="86340" y="6091"/>
                </a:lnTo>
                <a:lnTo>
                  <a:pt x="73717" y="1582"/>
                </a:lnTo>
                <a:lnTo>
                  <a:pt x="59966" y="0"/>
                </a:lnTo>
                <a:close/>
              </a:path>
            </a:pathLst>
          </a:custGeom>
          <a:solidFill>
            <a:srgbClr val="9FD0EC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6" name="Shape 156"/>
          <p:cNvSpPr/>
          <p:nvPr/>
        </p:nvSpPr>
        <p:spPr>
          <a:xfrm>
            <a:off x="916479" y="4437426"/>
            <a:ext cx="370609" cy="270202"/>
          </a:xfrm>
          <a:custGeom>
            <a:pathLst>
              <a:path extrusionOk="0" h="120000" w="120000">
                <a:moveTo>
                  <a:pt x="59968" y="0"/>
                </a:moveTo>
                <a:lnTo>
                  <a:pt x="46218" y="1582"/>
                </a:lnTo>
                <a:lnTo>
                  <a:pt x="33596" y="6091"/>
                </a:lnTo>
                <a:lnTo>
                  <a:pt x="22461" y="13165"/>
                </a:lnTo>
                <a:lnTo>
                  <a:pt x="13174" y="22445"/>
                </a:lnTo>
                <a:lnTo>
                  <a:pt x="6095" y="33572"/>
                </a:lnTo>
                <a:lnTo>
                  <a:pt x="1583" y="46186"/>
                </a:lnTo>
                <a:lnTo>
                  <a:pt x="0" y="59927"/>
                </a:lnTo>
                <a:lnTo>
                  <a:pt x="1583" y="73668"/>
                </a:lnTo>
                <a:lnTo>
                  <a:pt x="6095" y="86281"/>
                </a:lnTo>
                <a:lnTo>
                  <a:pt x="13174" y="97408"/>
                </a:lnTo>
                <a:lnTo>
                  <a:pt x="22461" y="106689"/>
                </a:lnTo>
                <a:lnTo>
                  <a:pt x="33596" y="113763"/>
                </a:lnTo>
                <a:lnTo>
                  <a:pt x="46218" y="118272"/>
                </a:lnTo>
                <a:lnTo>
                  <a:pt x="59968" y="119854"/>
                </a:lnTo>
                <a:lnTo>
                  <a:pt x="73718" y="118272"/>
                </a:lnTo>
                <a:lnTo>
                  <a:pt x="86340" y="113763"/>
                </a:lnTo>
                <a:lnTo>
                  <a:pt x="97475" y="106689"/>
                </a:lnTo>
                <a:lnTo>
                  <a:pt x="106761" y="97408"/>
                </a:lnTo>
                <a:lnTo>
                  <a:pt x="113840" y="86281"/>
                </a:lnTo>
                <a:lnTo>
                  <a:pt x="118352" y="73668"/>
                </a:lnTo>
                <a:lnTo>
                  <a:pt x="119936" y="59927"/>
                </a:lnTo>
                <a:lnTo>
                  <a:pt x="118352" y="46186"/>
                </a:lnTo>
                <a:lnTo>
                  <a:pt x="113840" y="33572"/>
                </a:lnTo>
                <a:lnTo>
                  <a:pt x="106761" y="22445"/>
                </a:lnTo>
                <a:lnTo>
                  <a:pt x="97475" y="13165"/>
                </a:lnTo>
                <a:lnTo>
                  <a:pt x="86340" y="6091"/>
                </a:lnTo>
                <a:lnTo>
                  <a:pt x="73718" y="1582"/>
                </a:lnTo>
                <a:lnTo>
                  <a:pt x="59968" y="0"/>
                </a:lnTo>
                <a:close/>
              </a:path>
            </a:pathLst>
          </a:custGeom>
          <a:solidFill>
            <a:srgbClr val="FFE7CC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7" name="Shape 157"/>
          <p:cNvSpPr/>
          <p:nvPr/>
        </p:nvSpPr>
        <p:spPr>
          <a:xfrm>
            <a:off x="916479" y="4437426"/>
            <a:ext cx="370609" cy="270202"/>
          </a:xfrm>
          <a:custGeom>
            <a:pathLst>
              <a:path extrusionOk="0" h="120000" w="120000">
                <a:moveTo>
                  <a:pt x="0" y="59927"/>
                </a:moveTo>
                <a:lnTo>
                  <a:pt x="1583" y="46186"/>
                </a:lnTo>
                <a:lnTo>
                  <a:pt x="6095" y="33572"/>
                </a:lnTo>
                <a:lnTo>
                  <a:pt x="13174" y="22445"/>
                </a:lnTo>
                <a:lnTo>
                  <a:pt x="22461" y="13165"/>
                </a:lnTo>
                <a:lnTo>
                  <a:pt x="33596" y="6091"/>
                </a:lnTo>
                <a:lnTo>
                  <a:pt x="46218" y="1582"/>
                </a:lnTo>
                <a:lnTo>
                  <a:pt x="59968" y="0"/>
                </a:lnTo>
                <a:lnTo>
                  <a:pt x="73719" y="1582"/>
                </a:lnTo>
                <a:lnTo>
                  <a:pt x="86341" y="6091"/>
                </a:lnTo>
                <a:lnTo>
                  <a:pt x="97476" y="13165"/>
                </a:lnTo>
                <a:lnTo>
                  <a:pt x="106763" y="22445"/>
                </a:lnTo>
                <a:lnTo>
                  <a:pt x="113842" y="33572"/>
                </a:lnTo>
                <a:lnTo>
                  <a:pt x="118353" y="46186"/>
                </a:lnTo>
                <a:lnTo>
                  <a:pt x="119937" y="59927"/>
                </a:lnTo>
                <a:lnTo>
                  <a:pt x="118353" y="73668"/>
                </a:lnTo>
                <a:lnTo>
                  <a:pt x="113842" y="86281"/>
                </a:lnTo>
                <a:lnTo>
                  <a:pt x="106763" y="97408"/>
                </a:lnTo>
                <a:lnTo>
                  <a:pt x="97476" y="106689"/>
                </a:lnTo>
                <a:lnTo>
                  <a:pt x="86341" y="113763"/>
                </a:lnTo>
                <a:lnTo>
                  <a:pt x="73719" y="118272"/>
                </a:lnTo>
                <a:lnTo>
                  <a:pt x="59968" y="119854"/>
                </a:lnTo>
                <a:lnTo>
                  <a:pt x="46218" y="118272"/>
                </a:lnTo>
                <a:lnTo>
                  <a:pt x="33596" y="113763"/>
                </a:lnTo>
                <a:lnTo>
                  <a:pt x="22461" y="106689"/>
                </a:lnTo>
                <a:lnTo>
                  <a:pt x="13174" y="97408"/>
                </a:lnTo>
                <a:lnTo>
                  <a:pt x="6095" y="86281"/>
                </a:lnTo>
                <a:lnTo>
                  <a:pt x="1583" y="73668"/>
                </a:lnTo>
                <a:lnTo>
                  <a:pt x="0" y="59927"/>
                </a:lnTo>
                <a:close/>
              </a:path>
            </a:pathLst>
          </a:custGeom>
          <a:noFill/>
          <a:ln cap="flat" cmpd="sng" w="10175">
            <a:solidFill>
              <a:srgbClr val="C1F2D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8" name="Shape 158"/>
          <p:cNvSpPr/>
          <p:nvPr/>
        </p:nvSpPr>
        <p:spPr>
          <a:xfrm>
            <a:off x="1231276" y="4088460"/>
            <a:ext cx="345786" cy="133210"/>
          </a:xfrm>
          <a:custGeom>
            <a:pathLst>
              <a:path extrusionOk="0" h="120000" w="120000">
                <a:moveTo>
                  <a:pt x="4323" y="0"/>
                </a:moveTo>
                <a:lnTo>
                  <a:pt x="0" y="16292"/>
                </a:lnTo>
                <a:lnTo>
                  <a:pt x="91913" y="103494"/>
                </a:lnTo>
                <a:lnTo>
                  <a:pt x="87589" y="119787"/>
                </a:lnTo>
                <a:lnTo>
                  <a:pt x="119928" y="119871"/>
                </a:lnTo>
                <a:lnTo>
                  <a:pt x="107005" y="87194"/>
                </a:lnTo>
                <a:lnTo>
                  <a:pt x="96236" y="87194"/>
                </a:lnTo>
                <a:lnTo>
                  <a:pt x="4323" y="0"/>
                </a:lnTo>
                <a:close/>
              </a:path>
              <a:path extrusionOk="0" h="120000" w="120000">
                <a:moveTo>
                  <a:pt x="100559" y="70894"/>
                </a:moveTo>
                <a:lnTo>
                  <a:pt x="96236" y="87194"/>
                </a:lnTo>
                <a:lnTo>
                  <a:pt x="107005" y="87194"/>
                </a:lnTo>
                <a:lnTo>
                  <a:pt x="100559" y="708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59" name="Shape 159"/>
          <p:cNvSpPr/>
          <p:nvPr/>
        </p:nvSpPr>
        <p:spPr>
          <a:xfrm>
            <a:off x="1229186" y="4398101"/>
            <a:ext cx="348095" cy="88667"/>
          </a:xfrm>
          <a:custGeom>
            <a:pathLst>
              <a:path extrusionOk="0" h="120000" w="120000">
                <a:moveTo>
                  <a:pt x="88445" y="0"/>
                </a:moveTo>
                <a:lnTo>
                  <a:pt x="90833" y="26526"/>
                </a:lnTo>
                <a:lnTo>
                  <a:pt x="0" y="93448"/>
                </a:lnTo>
                <a:lnTo>
                  <a:pt x="2387" y="119975"/>
                </a:lnTo>
                <a:lnTo>
                  <a:pt x="93221" y="53056"/>
                </a:lnTo>
                <a:lnTo>
                  <a:pt x="106276" y="53056"/>
                </a:lnTo>
                <a:lnTo>
                  <a:pt x="119852" y="19292"/>
                </a:lnTo>
                <a:lnTo>
                  <a:pt x="88445" y="0"/>
                </a:lnTo>
                <a:close/>
              </a:path>
              <a:path extrusionOk="0" h="120000" w="120000">
                <a:moveTo>
                  <a:pt x="106276" y="53056"/>
                </a:moveTo>
                <a:lnTo>
                  <a:pt x="93221" y="53056"/>
                </a:lnTo>
                <a:lnTo>
                  <a:pt x="95609" y="79583"/>
                </a:lnTo>
                <a:lnTo>
                  <a:pt x="106276" y="530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0" name="Shape 160"/>
          <p:cNvSpPr/>
          <p:nvPr/>
        </p:nvSpPr>
        <p:spPr>
          <a:xfrm>
            <a:off x="1286533" y="4554889"/>
            <a:ext cx="764886" cy="60932"/>
          </a:xfrm>
          <a:custGeom>
            <a:pathLst>
              <a:path extrusionOk="0" h="120000" w="120000">
                <a:moveTo>
                  <a:pt x="114" y="14487"/>
                </a:moveTo>
                <a:lnTo>
                  <a:pt x="0" y="54336"/>
                </a:lnTo>
                <a:lnTo>
                  <a:pt x="106847" y="79697"/>
                </a:lnTo>
                <a:lnTo>
                  <a:pt x="106735" y="119546"/>
                </a:lnTo>
                <a:lnTo>
                  <a:pt x="119976" y="62875"/>
                </a:lnTo>
                <a:lnTo>
                  <a:pt x="115251" y="39849"/>
                </a:lnTo>
                <a:lnTo>
                  <a:pt x="106962" y="39849"/>
                </a:lnTo>
                <a:lnTo>
                  <a:pt x="114" y="14487"/>
                </a:lnTo>
                <a:close/>
              </a:path>
              <a:path extrusionOk="0" h="120000" w="120000">
                <a:moveTo>
                  <a:pt x="107074" y="0"/>
                </a:moveTo>
                <a:lnTo>
                  <a:pt x="106962" y="39849"/>
                </a:lnTo>
                <a:lnTo>
                  <a:pt x="115251" y="39849"/>
                </a:lnTo>
                <a:lnTo>
                  <a:pt x="1070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1" name="Shape 161"/>
          <p:cNvSpPr/>
          <p:nvPr/>
        </p:nvSpPr>
        <p:spPr>
          <a:xfrm>
            <a:off x="1291751" y="3971731"/>
            <a:ext cx="782782" cy="60932"/>
          </a:xfrm>
          <a:custGeom>
            <a:pathLst>
              <a:path extrusionOk="0" h="120000" w="120000">
                <a:moveTo>
                  <a:pt x="107215" y="0"/>
                </a:moveTo>
                <a:lnTo>
                  <a:pt x="107215" y="39855"/>
                </a:lnTo>
                <a:lnTo>
                  <a:pt x="0" y="39855"/>
                </a:lnTo>
                <a:lnTo>
                  <a:pt x="0" y="79712"/>
                </a:lnTo>
                <a:lnTo>
                  <a:pt x="107215" y="79712"/>
                </a:lnTo>
                <a:lnTo>
                  <a:pt x="107215" y="119585"/>
                </a:lnTo>
                <a:lnTo>
                  <a:pt x="119992" y="59784"/>
                </a:lnTo>
                <a:lnTo>
                  <a:pt x="1072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2" name="Shape 162"/>
          <p:cNvSpPr/>
          <p:nvPr/>
        </p:nvSpPr>
        <p:spPr>
          <a:xfrm>
            <a:off x="1833545" y="4402982"/>
            <a:ext cx="272473" cy="93709"/>
          </a:xfrm>
          <a:custGeom>
            <a:pathLst>
              <a:path extrusionOk="0" h="120000" w="120000">
                <a:moveTo>
                  <a:pt x="4606" y="0"/>
                </a:moveTo>
                <a:lnTo>
                  <a:pt x="0" y="24009"/>
                </a:lnTo>
                <a:lnTo>
                  <a:pt x="83471" y="95934"/>
                </a:lnTo>
                <a:lnTo>
                  <a:pt x="78864" y="119943"/>
                </a:lnTo>
                <a:lnTo>
                  <a:pt x="119776" y="113225"/>
                </a:lnTo>
                <a:lnTo>
                  <a:pt x="102647" y="71925"/>
                </a:lnTo>
                <a:lnTo>
                  <a:pt x="88083" y="71925"/>
                </a:lnTo>
                <a:lnTo>
                  <a:pt x="4606" y="0"/>
                </a:lnTo>
                <a:close/>
              </a:path>
              <a:path extrusionOk="0" h="120000" w="120000">
                <a:moveTo>
                  <a:pt x="92690" y="47914"/>
                </a:moveTo>
                <a:lnTo>
                  <a:pt x="88083" y="71925"/>
                </a:lnTo>
                <a:lnTo>
                  <a:pt x="102647" y="71925"/>
                </a:lnTo>
                <a:lnTo>
                  <a:pt x="92690" y="479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3" name="Shape 163"/>
          <p:cNvSpPr/>
          <p:nvPr/>
        </p:nvSpPr>
        <p:spPr>
          <a:xfrm>
            <a:off x="1831744" y="4097503"/>
            <a:ext cx="297295" cy="132790"/>
          </a:xfrm>
          <a:custGeom>
            <a:pathLst>
              <a:path extrusionOk="0" h="120000" w="120000">
                <a:moveTo>
                  <a:pt x="119874" y="0"/>
                </a:moveTo>
                <a:lnTo>
                  <a:pt x="82350" y="4116"/>
                </a:lnTo>
                <a:lnTo>
                  <a:pt x="88026" y="19890"/>
                </a:lnTo>
                <a:lnTo>
                  <a:pt x="0" y="104186"/>
                </a:lnTo>
                <a:lnTo>
                  <a:pt x="5675" y="119961"/>
                </a:lnTo>
                <a:lnTo>
                  <a:pt x="93702" y="35665"/>
                </a:lnTo>
                <a:lnTo>
                  <a:pt x="105663" y="35665"/>
                </a:lnTo>
                <a:lnTo>
                  <a:pt x="119874" y="0"/>
                </a:lnTo>
                <a:close/>
              </a:path>
              <a:path extrusionOk="0" h="120000" w="120000">
                <a:moveTo>
                  <a:pt x="105663" y="35665"/>
                </a:moveTo>
                <a:lnTo>
                  <a:pt x="93702" y="35665"/>
                </a:lnTo>
                <a:lnTo>
                  <a:pt x="99378" y="51440"/>
                </a:lnTo>
                <a:lnTo>
                  <a:pt x="105663" y="356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4" name="Shape 164"/>
          <p:cNvSpPr/>
          <p:nvPr/>
        </p:nvSpPr>
        <p:spPr>
          <a:xfrm>
            <a:off x="2719913" y="4066827"/>
            <a:ext cx="889000" cy="500483"/>
          </a:xfrm>
          <a:custGeom>
            <a:pathLst>
              <a:path extrusionOk="0" h="120000" w="120000">
                <a:moveTo>
                  <a:pt x="73661" y="0"/>
                </a:moveTo>
                <a:lnTo>
                  <a:pt x="73661" y="29984"/>
                </a:lnTo>
                <a:lnTo>
                  <a:pt x="0" y="29984"/>
                </a:lnTo>
                <a:lnTo>
                  <a:pt x="0" y="89954"/>
                </a:lnTo>
                <a:lnTo>
                  <a:pt x="73661" y="89954"/>
                </a:lnTo>
                <a:lnTo>
                  <a:pt x="73661" y="119939"/>
                </a:lnTo>
                <a:lnTo>
                  <a:pt x="120000" y="59969"/>
                </a:lnTo>
                <a:lnTo>
                  <a:pt x="73661" y="0"/>
                </a:lnTo>
                <a:close/>
              </a:path>
            </a:pathLst>
          </a:custGeom>
          <a:solidFill>
            <a:srgbClr val="CFE8F6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5" name="Shape 165"/>
          <p:cNvSpPr/>
          <p:nvPr/>
        </p:nvSpPr>
        <p:spPr>
          <a:xfrm>
            <a:off x="5238750" y="4079359"/>
            <a:ext cx="889000" cy="500483"/>
          </a:xfrm>
          <a:custGeom>
            <a:pathLst>
              <a:path extrusionOk="0" h="120000" w="120000">
                <a:moveTo>
                  <a:pt x="73661" y="0"/>
                </a:moveTo>
                <a:lnTo>
                  <a:pt x="73661" y="29984"/>
                </a:lnTo>
                <a:lnTo>
                  <a:pt x="0" y="29984"/>
                </a:lnTo>
                <a:lnTo>
                  <a:pt x="0" y="89955"/>
                </a:lnTo>
                <a:lnTo>
                  <a:pt x="73661" y="89955"/>
                </a:lnTo>
                <a:lnTo>
                  <a:pt x="73661" y="119939"/>
                </a:lnTo>
                <a:lnTo>
                  <a:pt x="120000" y="59970"/>
                </a:lnTo>
                <a:lnTo>
                  <a:pt x="73661" y="0"/>
                </a:lnTo>
                <a:close/>
              </a:path>
            </a:pathLst>
          </a:custGeom>
          <a:solidFill>
            <a:srgbClr val="CFE8F6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66" name="Shape 166"/>
          <p:cNvSpPr txBox="1"/>
          <p:nvPr/>
        </p:nvSpPr>
        <p:spPr>
          <a:xfrm>
            <a:off x="3982604" y="4018526"/>
            <a:ext cx="753918" cy="535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4200">
                <a:latin typeface="Calibri"/>
                <a:ea typeface="Calibri"/>
                <a:cs typeface="Calibri"/>
                <a:sym typeface="Calibri"/>
              </a:rPr>
              <a:t>lab</a:t>
            </a:r>
          </a:p>
        </p:txBody>
      </p:sp>
      <p:sp>
        <p:nvSpPr>
          <p:cNvPr id="167" name="Shape 167"/>
          <p:cNvSpPr/>
          <p:nvPr/>
        </p:nvSpPr>
        <p:spPr>
          <a:xfrm>
            <a:off x="6498163" y="3939116"/>
            <a:ext cx="2061983" cy="7916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500688" y="319207"/>
            <a:ext cx="4958195" cy="363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41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b="1" i="0" lang="en-GB" sz="2800" u="none" cap="none" strike="noStrike">
                <a:solidFill>
                  <a:srgbClr val="3A87FF"/>
                </a:solidFill>
                <a:latin typeface="Calibri"/>
                <a:ea typeface="Calibri"/>
                <a:cs typeface="Calibri"/>
                <a:sym typeface="Calibri"/>
              </a:rPr>
              <a:t>2. What’s Deep Learning (DL)?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500688" y="927158"/>
            <a:ext cx="6057323" cy="27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Deep learning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is a subfield of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machine learning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00688" y="1549606"/>
            <a:ext cx="5493905" cy="1622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9450">
            <a:noAutofit/>
          </a:bodyPr>
          <a:lstStyle/>
          <a:p>
            <a:pPr indent="-311150" lvl="0" marL="317500" marR="520700" rtl="0" algn="l">
              <a:lnSpc>
                <a:spcPct val="1008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Most machine learning methods work  well because of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human-designed  representations 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GB" sz="2100">
                <a:latin typeface="Calibri"/>
                <a:ea typeface="Calibri"/>
                <a:cs typeface="Calibri"/>
                <a:sym typeface="Calibri"/>
              </a:rPr>
              <a:t>input features</a:t>
            </a:r>
          </a:p>
          <a:p>
            <a:pPr indent="-209550" lvl="1" marL="622300" marR="0" rtl="0" algn="l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SzPts val="2100"/>
              <a:buFont typeface="Times New Roman"/>
              <a:buChar char="•"/>
            </a:pPr>
            <a:r>
              <a:rPr b="0" i="0" lang="en-GB" sz="2100" u="none" cap="none" strike="noStrike">
                <a:latin typeface="Calibri"/>
                <a:ea typeface="Calibri"/>
                <a:cs typeface="Calibri"/>
                <a:sym typeface="Calibri"/>
              </a:rPr>
              <a:t>For example: features for finding  named entities like locations or  organization names (Finkel et al., 2010):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500688" y="3517961"/>
            <a:ext cx="5440218" cy="5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2075">
            <a:noAutofit/>
          </a:bodyPr>
          <a:lstStyle/>
          <a:p>
            <a:pPr indent="-311150" lvl="0" marL="317500" marR="0" rtl="0" algn="l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100"/>
              <a:buFont typeface="Times New Roman"/>
              <a:buChar char="•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Machine learning becomes just optimizing  weights to best make a final prediction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6119287" y="3469212"/>
            <a:ext cx="2601376" cy="11486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77" name="Shape 177"/>
          <p:cNvSpPr/>
          <p:nvPr/>
        </p:nvSpPr>
        <p:spPr>
          <a:xfrm>
            <a:off x="6041320" y="1730510"/>
            <a:ext cx="2679342" cy="2670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78" name="Shape 178"/>
          <p:cNvSpPr/>
          <p:nvPr/>
        </p:nvSpPr>
        <p:spPr>
          <a:xfrm>
            <a:off x="6041320" y="1996535"/>
            <a:ext cx="2679342" cy="1346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79" name="Shape 179"/>
          <p:cNvSpPr/>
          <p:nvPr/>
        </p:nvSpPr>
        <p:spPr>
          <a:xfrm>
            <a:off x="6041320" y="2130081"/>
            <a:ext cx="2679342" cy="2670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0" name="Shape 180"/>
          <p:cNvSpPr/>
          <p:nvPr/>
        </p:nvSpPr>
        <p:spPr>
          <a:xfrm>
            <a:off x="6041320" y="2396098"/>
            <a:ext cx="2679342" cy="1346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1" name="Shape 181"/>
          <p:cNvSpPr/>
          <p:nvPr/>
        </p:nvSpPr>
        <p:spPr>
          <a:xfrm>
            <a:off x="6041320" y="2529643"/>
            <a:ext cx="2679342" cy="13462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2" name="Shape 182"/>
          <p:cNvSpPr/>
          <p:nvPr/>
        </p:nvSpPr>
        <p:spPr>
          <a:xfrm>
            <a:off x="6041320" y="2663190"/>
            <a:ext cx="2679342" cy="1335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3" name="Shape 183"/>
          <p:cNvSpPr/>
          <p:nvPr/>
        </p:nvSpPr>
        <p:spPr>
          <a:xfrm>
            <a:off x="6041320" y="2796736"/>
            <a:ext cx="2679342" cy="1335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4" name="Shape 184"/>
          <p:cNvSpPr/>
          <p:nvPr/>
        </p:nvSpPr>
        <p:spPr>
          <a:xfrm>
            <a:off x="6041320" y="2929206"/>
            <a:ext cx="2679342" cy="1346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5" name="Shape 185"/>
          <p:cNvSpPr/>
          <p:nvPr/>
        </p:nvSpPr>
        <p:spPr>
          <a:xfrm>
            <a:off x="6041320" y="3062752"/>
            <a:ext cx="2679342" cy="12092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186" name="Shape 186"/>
          <p:cNvSpPr txBox="1"/>
          <p:nvPr/>
        </p:nvSpPr>
        <p:spPr>
          <a:xfrm>
            <a:off x="6073215" y="1709447"/>
            <a:ext cx="2611582" cy="1477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131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Times New Roman"/>
                <a:ea typeface="Times New Roman"/>
                <a:cs typeface="Times New Roman"/>
                <a:sym typeface="Times New Roman"/>
              </a:rPr>
              <a:t>Feature	NER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Current Word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Previous Word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Next Word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  <a:p>
            <a:pPr indent="0" lvl="0" marL="12700" marR="88900" rtl="0" algn="l">
              <a:lnSpc>
                <a:spcPct val="10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Current Word Character n-gram	all  Current POS Tag	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  <a:p>
            <a:pPr indent="0" lvl="0" marL="12700" marR="0" rtl="0" algn="l">
              <a:lnSpc>
                <a:spcPct val="127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Surrounding POS Tag Sequence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  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Current Word Shape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  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Surrounding Word Shape Sequence	</a:t>
            </a:r>
            <a:r>
              <a:rPr lang="en-GB" sz="9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  <a:p>
            <a:pPr indent="0" lvl="0" marL="12700" marR="0" rtl="0" algn="l">
              <a:lnSpc>
                <a:spcPct val="126400"/>
              </a:lnSpc>
              <a:spcBef>
                <a:spcPts val="0"/>
              </a:spcBef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Presence of Word in Left Window	size 4  Presence of Word in Right Window	size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8E1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